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058" autoAdjust="0"/>
  </p:normalViewPr>
  <p:slideViewPr>
    <p:cSldViewPr snapToGrid="0">
      <p:cViewPr varScale="1">
        <p:scale>
          <a:sx n="99" d="100"/>
          <a:sy n="99" d="100"/>
        </p:scale>
        <p:origin x="864" y="5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7694B-CD0B-465A-8727-13797D173FBA}" type="datetimeFigureOut">
              <a:rPr lang="de-CH" smtClean="0"/>
              <a:t>12.11.2017</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78C30-F5ED-4FCE-937B-8C9B499E214C}" type="slidenum">
              <a:rPr lang="de-CH" smtClean="0"/>
              <a:t>‹Nr.›</a:t>
            </a:fld>
            <a:endParaRPr lang="de-CH"/>
          </a:p>
        </p:txBody>
      </p:sp>
    </p:spTree>
    <p:extLst>
      <p:ext uri="{BB962C8B-B14F-4D97-AF65-F5344CB8AC3E}">
        <p14:creationId xmlns:p14="http://schemas.microsoft.com/office/powerpoint/2010/main" val="129989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echblog.netflix.com/2011/07/netflix-simian-army.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github.com/Netflix/SimianArmy/wiki/Conformity-Home" TargetMode="External"/><Relationship Id="rId5" Type="http://schemas.openxmlformats.org/officeDocument/2006/relationships/hyperlink" Target="https://github.com/Netflix/SimianArmy/wiki/Janitor-Home" TargetMode="External"/><Relationship Id="rId4" Type="http://schemas.openxmlformats.org/officeDocument/2006/relationships/hyperlink" Target="https://github.com/Netflix/SimianArmy/wiki/Chaos-Monke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D1F78C30-F5ED-4FCE-937B-8C9B499E214C}" type="slidenum">
              <a:rPr lang="de-CH" smtClean="0"/>
              <a:t>2</a:t>
            </a:fld>
            <a:endParaRPr lang="de-CH"/>
          </a:p>
        </p:txBody>
      </p:sp>
    </p:spTree>
    <p:extLst>
      <p:ext uri="{BB962C8B-B14F-4D97-AF65-F5344CB8AC3E}">
        <p14:creationId xmlns:p14="http://schemas.microsoft.com/office/powerpoint/2010/main" val="322289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Eine schöne Analogie</a:t>
            </a:r>
            <a:r>
              <a:rPr lang="de-CH" baseline="0" dirty="0"/>
              <a:t> </a:t>
            </a:r>
            <a:r>
              <a:rPr lang="de-CH" dirty="0"/>
              <a:t>ist diese</a:t>
            </a:r>
            <a:r>
              <a:rPr lang="de-CH" baseline="0" dirty="0"/>
              <a:t> Küchenkombination.</a:t>
            </a:r>
          </a:p>
          <a:p>
            <a:endParaRPr lang="de-CH" dirty="0"/>
          </a:p>
          <a:p>
            <a:r>
              <a:rPr lang="de-CH" dirty="0"/>
              <a:t>Unabhängiges Ersetzen</a:t>
            </a:r>
            <a:r>
              <a:rPr lang="de-CH" baseline="0" dirty="0"/>
              <a:t> von Komponenten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a:t>Erst als Ganzes machen Sie die Applikation «Küche» aus. Jedes Teil hat eine eigene Speisung und ein eigenes Bedienpanel.</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a:p>
            <a:r>
              <a:rPr lang="de-CH" baseline="0" dirty="0"/>
              <a:t>Was bringt uns das?</a:t>
            </a:r>
          </a:p>
          <a:p>
            <a:endParaRPr lang="de-CH" baseline="0" dirty="0"/>
          </a:p>
          <a:p>
            <a:r>
              <a:rPr lang="de-CH" baseline="0" dirty="0"/>
              <a:t>Wenn die Küchenmaschine aussteigt, können wir sie im laufenden Betrieb ersetzen, ohne dass die Küche dabei unbrauchbar ist.</a:t>
            </a:r>
          </a:p>
          <a:p>
            <a:endParaRPr lang="de-CH" baseline="0" dirty="0"/>
          </a:p>
          <a:p>
            <a:r>
              <a:rPr lang="de-CH" baseline="0" dirty="0"/>
              <a:t>Wenn eine Mikrowelle nicht ausreicht, dann stellen wir noch eine zweite hin. </a:t>
            </a:r>
          </a:p>
          <a:p>
            <a:endParaRPr lang="de-CH" dirty="0"/>
          </a:p>
          <a:p>
            <a:endParaRPr lang="de-CH" dirty="0"/>
          </a:p>
        </p:txBody>
      </p:sp>
      <p:sp>
        <p:nvSpPr>
          <p:cNvPr id="4" name="Foliennummernplatzhalter 3"/>
          <p:cNvSpPr>
            <a:spLocks noGrp="1"/>
          </p:cNvSpPr>
          <p:nvPr>
            <p:ph type="sldNum" sz="quarter" idx="10"/>
          </p:nvPr>
        </p:nvSpPr>
        <p:spPr/>
        <p:txBody>
          <a:bodyPr/>
          <a:lstStyle/>
          <a:p>
            <a:fld id="{D1F78C30-F5ED-4FCE-937B-8C9B499E214C}" type="slidenum">
              <a:rPr lang="de-CH" smtClean="0"/>
              <a:t>3</a:t>
            </a:fld>
            <a:endParaRPr lang="de-CH"/>
          </a:p>
        </p:txBody>
      </p:sp>
    </p:spTree>
    <p:extLst>
      <p:ext uri="{BB962C8B-B14F-4D97-AF65-F5344CB8AC3E}">
        <p14:creationId xmlns:p14="http://schemas.microsoft.com/office/powerpoint/2010/main" val="61263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t>Agility</a:t>
            </a:r>
            <a:r>
              <a:rPr lang="de-CH" dirty="0"/>
              <a:t>, </a:t>
            </a:r>
            <a:r>
              <a:rPr lang="de-CH" dirty="0" err="1"/>
              <a:t>Readability</a:t>
            </a:r>
            <a:r>
              <a:rPr lang="de-CH" dirty="0"/>
              <a:t>, </a:t>
            </a:r>
            <a:r>
              <a:rPr lang="de-CH" dirty="0" err="1"/>
              <a:t>Responsability</a:t>
            </a:r>
            <a:r>
              <a:rPr lang="de-CH" dirty="0"/>
              <a:t>, Usability,</a:t>
            </a:r>
            <a:r>
              <a:rPr lang="de-CH" baseline="0" dirty="0"/>
              <a:t> </a:t>
            </a:r>
            <a:r>
              <a:rPr lang="de-CH" baseline="0" dirty="0" err="1"/>
              <a:t>Testability</a:t>
            </a:r>
            <a:r>
              <a:rPr lang="de-CH" baseline="0" dirty="0"/>
              <a:t>, </a:t>
            </a:r>
            <a:r>
              <a:rPr lang="de-CH" baseline="0" dirty="0" err="1"/>
              <a:t>Stability</a:t>
            </a:r>
            <a:r>
              <a:rPr lang="de-CH" baseline="0" dirty="0"/>
              <a:t>, </a:t>
            </a:r>
            <a:r>
              <a:rPr lang="de-CH" baseline="0" dirty="0" err="1"/>
              <a:t>Scalability</a:t>
            </a:r>
            <a:endParaRPr lang="de-CH" dirty="0"/>
          </a:p>
          <a:p>
            <a:endParaRPr lang="de-CH" dirty="0"/>
          </a:p>
        </p:txBody>
      </p:sp>
      <p:sp>
        <p:nvSpPr>
          <p:cNvPr id="4" name="Foliennummernplatzhalter 3"/>
          <p:cNvSpPr>
            <a:spLocks noGrp="1"/>
          </p:cNvSpPr>
          <p:nvPr>
            <p:ph type="sldNum" sz="quarter" idx="10"/>
          </p:nvPr>
        </p:nvSpPr>
        <p:spPr/>
        <p:txBody>
          <a:bodyPr/>
          <a:lstStyle/>
          <a:p>
            <a:fld id="{D1F78C30-F5ED-4FCE-937B-8C9B499E214C}" type="slidenum">
              <a:rPr lang="de-CH" smtClean="0"/>
              <a:t>4</a:t>
            </a:fld>
            <a:endParaRPr lang="de-CH"/>
          </a:p>
        </p:txBody>
      </p:sp>
    </p:spTree>
    <p:extLst>
      <p:ext uri="{BB962C8B-B14F-4D97-AF65-F5344CB8AC3E}">
        <p14:creationId xmlns:p14="http://schemas.microsoft.com/office/powerpoint/2010/main" val="427316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Teile und herrsche! </a:t>
            </a:r>
            <a:r>
              <a:rPr lang="de-CH" dirty="0">
                <a:sym typeface="Wingdings" panose="05000000000000000000" pitchFamily="2" charset="2"/>
              </a:rPr>
              <a:t> Lego</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a:t>Separation </a:t>
            </a:r>
            <a:r>
              <a:rPr lang="de-CH" dirty="0" err="1"/>
              <a:t>of</a:t>
            </a:r>
            <a:r>
              <a:rPr lang="de-CH" dirty="0"/>
              <a:t> </a:t>
            </a:r>
            <a:r>
              <a:rPr lang="de-CH" dirty="0" err="1"/>
              <a:t>concerns</a:t>
            </a:r>
            <a:r>
              <a:rPr lang="de-CH" baseline="0" dirty="0"/>
              <a:t>. </a:t>
            </a:r>
            <a:r>
              <a:rPr lang="de-CH" dirty="0">
                <a:sym typeface="Wingdings" panose="05000000000000000000" pitchFamily="2" charset="2"/>
              </a:rPr>
              <a:t>Fachliche</a:t>
            </a:r>
            <a:r>
              <a:rPr lang="de-CH" baseline="0" dirty="0">
                <a:sym typeface="Wingdings" panose="05000000000000000000" pitchFamily="2" charset="2"/>
              </a:rPr>
              <a:t> Schnitte.</a:t>
            </a:r>
          </a:p>
          <a:p>
            <a:endParaRPr lang="de-CH" baseline="0" dirty="0">
              <a:sym typeface="Wingdings" panose="05000000000000000000" pitchFamily="2" charset="2"/>
            </a:endParaRPr>
          </a:p>
          <a:p>
            <a:r>
              <a:rPr lang="de-CH" dirty="0">
                <a:sym typeface="Wingdings" panose="05000000000000000000" pitchFamily="2" charset="2"/>
              </a:rPr>
              <a:t>Pro </a:t>
            </a:r>
            <a:r>
              <a:rPr lang="de-CH" dirty="0" err="1">
                <a:sym typeface="Wingdings" panose="05000000000000000000" pitchFamily="2" charset="2"/>
              </a:rPr>
              <a:t>Deployable</a:t>
            </a:r>
            <a:r>
              <a:rPr lang="de-CH" dirty="0">
                <a:sym typeface="Wingdings" panose="05000000000000000000" pitchFamily="2" charset="2"/>
              </a:rPr>
              <a:t> Unit ein Team:</a:t>
            </a:r>
            <a:r>
              <a:rPr lang="de-CH" baseline="0" dirty="0">
                <a:sym typeface="Wingdings" panose="05000000000000000000" pitchFamily="2" charset="2"/>
              </a:rPr>
              <a:t> Fach, Entwicklung, Betrieb.</a:t>
            </a:r>
            <a:endParaRPr lang="de-CH" dirty="0">
              <a:sym typeface="Wingdings" panose="05000000000000000000" pitchFamily="2" charset="2"/>
            </a:endParaRPr>
          </a:p>
          <a:p>
            <a:endParaRPr lang="de-CH"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a:t>Kleinere Einheiten ergeben mehr Unabhängigkeit, jedoch auch mehr Koordinationsaufwand.</a:t>
            </a:r>
          </a:p>
          <a:p>
            <a:r>
              <a:rPr lang="de-CH" dirty="0"/>
              <a:t>Domain </a:t>
            </a:r>
            <a:r>
              <a:rPr lang="de-CH" dirty="0" err="1"/>
              <a:t>driven</a:t>
            </a:r>
            <a:r>
              <a:rPr lang="de-CH" dirty="0"/>
              <a:t> Design hilft beim Schneiden.</a:t>
            </a:r>
          </a:p>
          <a:p>
            <a:r>
              <a:rPr lang="de-CH" dirty="0"/>
              <a:t>Unterteilen nach Fachlichen Aspekten,</a:t>
            </a:r>
            <a:r>
              <a:rPr lang="de-CH" baseline="0" dirty="0"/>
              <a:t> welche eine hohe Kapselung mit wenig Kopplung (Schnittstellen) versprechen.</a:t>
            </a:r>
          </a:p>
          <a:p>
            <a:endParaRPr lang="de-CH" dirty="0"/>
          </a:p>
        </p:txBody>
      </p:sp>
      <p:sp>
        <p:nvSpPr>
          <p:cNvPr id="4" name="Foliennummernplatzhalter 3"/>
          <p:cNvSpPr>
            <a:spLocks noGrp="1"/>
          </p:cNvSpPr>
          <p:nvPr>
            <p:ph type="sldNum" sz="quarter" idx="10"/>
          </p:nvPr>
        </p:nvSpPr>
        <p:spPr/>
        <p:txBody>
          <a:bodyPr/>
          <a:lstStyle/>
          <a:p>
            <a:fld id="{D1F78C30-F5ED-4FCE-937B-8C9B499E214C}" type="slidenum">
              <a:rPr lang="de-CH" smtClean="0"/>
              <a:t>6</a:t>
            </a:fld>
            <a:endParaRPr lang="de-CH"/>
          </a:p>
        </p:txBody>
      </p:sp>
    </p:spTree>
    <p:extLst>
      <p:ext uri="{BB962C8B-B14F-4D97-AF65-F5344CB8AC3E}">
        <p14:creationId xmlns:p14="http://schemas.microsoft.com/office/powerpoint/2010/main" val="103348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Datenbank: Replizierung vor Abhängigkeit!</a:t>
            </a:r>
          </a:p>
          <a:p>
            <a:r>
              <a:rPr lang="de-CH" dirty="0"/>
              <a:t>Pattern:</a:t>
            </a:r>
            <a:r>
              <a:rPr lang="de-CH" baseline="0" dirty="0"/>
              <a:t> </a:t>
            </a:r>
            <a:r>
              <a:rPr lang="de-CH" baseline="0" dirty="0" err="1"/>
              <a:t>Shared</a:t>
            </a:r>
            <a:r>
              <a:rPr lang="de-CH" baseline="0" dirty="0"/>
              <a:t> Kernel</a:t>
            </a:r>
            <a:endParaRPr lang="de-CH" dirty="0"/>
          </a:p>
          <a:p>
            <a:endParaRPr lang="de-CH" dirty="0"/>
          </a:p>
        </p:txBody>
      </p:sp>
      <p:sp>
        <p:nvSpPr>
          <p:cNvPr id="4" name="Foliennummernplatzhalter 3"/>
          <p:cNvSpPr>
            <a:spLocks noGrp="1"/>
          </p:cNvSpPr>
          <p:nvPr>
            <p:ph type="sldNum" sz="quarter" idx="10"/>
          </p:nvPr>
        </p:nvSpPr>
        <p:spPr/>
        <p:txBody>
          <a:bodyPr/>
          <a:lstStyle/>
          <a:p>
            <a:fld id="{D1F78C30-F5ED-4FCE-937B-8C9B499E214C}" type="slidenum">
              <a:rPr lang="de-CH" smtClean="0"/>
              <a:t>7</a:t>
            </a:fld>
            <a:endParaRPr lang="de-CH"/>
          </a:p>
        </p:txBody>
      </p:sp>
    </p:spTree>
    <p:extLst>
      <p:ext uri="{BB962C8B-B14F-4D97-AF65-F5344CB8AC3E}">
        <p14:creationId xmlns:p14="http://schemas.microsoft.com/office/powerpoint/2010/main" val="316610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Ausfall limitiert auf einen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Konservativ bei Änderungen; liberal bei Erwartungen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t>Semantic</a:t>
            </a:r>
            <a:r>
              <a:rPr lang="de-CH" dirty="0"/>
              <a:t> </a:t>
            </a:r>
            <a:r>
              <a:rPr lang="de-CH" dirty="0" err="1"/>
              <a:t>Versioning</a:t>
            </a: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t>Immutable</a:t>
            </a:r>
            <a:r>
              <a:rPr lang="de-CH" dirty="0"/>
              <a:t> Service als Extrem</a:t>
            </a:r>
          </a:p>
          <a:p>
            <a:endParaRPr lang="de-CH" dirty="0"/>
          </a:p>
          <a:p>
            <a:endParaRPr lang="de-CH" dirty="0"/>
          </a:p>
        </p:txBody>
      </p:sp>
      <p:sp>
        <p:nvSpPr>
          <p:cNvPr id="4" name="Foliennummernplatzhalter 3"/>
          <p:cNvSpPr>
            <a:spLocks noGrp="1"/>
          </p:cNvSpPr>
          <p:nvPr>
            <p:ph type="sldNum" sz="quarter" idx="10"/>
          </p:nvPr>
        </p:nvSpPr>
        <p:spPr/>
        <p:txBody>
          <a:bodyPr/>
          <a:lstStyle/>
          <a:p>
            <a:fld id="{D1F78C30-F5ED-4FCE-937B-8C9B499E214C}" type="slidenum">
              <a:rPr lang="de-CH" smtClean="0"/>
              <a:t>8</a:t>
            </a:fld>
            <a:endParaRPr lang="de-CH"/>
          </a:p>
        </p:txBody>
      </p:sp>
    </p:spTree>
    <p:extLst>
      <p:ext uri="{BB962C8B-B14F-4D97-AF65-F5344CB8AC3E}">
        <p14:creationId xmlns:p14="http://schemas.microsoft.com/office/powerpoint/2010/main" val="382013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Simian Army consists of services (Monkeys) in the cloud for generating various kinds of failures, detecting abnormal conditions, and testing our ability to survive them. The goal is to keep our cloud safe, secure, and highly available. More details can be found at </a:t>
            </a:r>
            <a:r>
              <a:rPr lang="en-US" sz="1200" b="0" i="0" u="none" strike="noStrike" kern="1200" dirty="0">
                <a:solidFill>
                  <a:schemeClr val="tx1"/>
                </a:solidFill>
                <a:effectLst/>
                <a:latin typeface="+mn-lt"/>
                <a:ea typeface="+mn-ea"/>
                <a:cs typeface="+mn-cs"/>
                <a:hlinkClick r:id="rId3"/>
              </a:rPr>
              <a:t>this blog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Currently the simians include </a:t>
            </a:r>
            <a:r>
              <a:rPr lang="en-US" sz="1200" b="0" i="0" u="none" strike="noStrike" kern="1200" dirty="0">
                <a:solidFill>
                  <a:schemeClr val="tx1"/>
                </a:solidFill>
                <a:effectLst/>
                <a:latin typeface="+mn-lt"/>
                <a:ea typeface="+mn-ea"/>
                <a:cs typeface="+mn-cs"/>
                <a:hlinkClick r:id="rId4"/>
              </a:rPr>
              <a:t>Chaos Monkey</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Janitor Monkey</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6"/>
              </a:rPr>
              <a:t>Conformity Monkey</a:t>
            </a:r>
            <a:r>
              <a:rPr lang="en-US" sz="1200" b="0" i="0" kern="1200" dirty="0">
                <a:solidFill>
                  <a:schemeClr val="tx1"/>
                </a:solidFill>
                <a:effectLst/>
                <a:latin typeface="+mn-lt"/>
                <a:ea typeface="+mn-ea"/>
                <a:cs typeface="+mn-cs"/>
              </a:rPr>
              <a:t>.</a:t>
            </a:r>
          </a:p>
          <a:p>
            <a:endParaRPr lang="de-CH" dirty="0"/>
          </a:p>
          <a:p>
            <a:endParaRPr lang="de-CH" dirty="0"/>
          </a:p>
        </p:txBody>
      </p:sp>
      <p:sp>
        <p:nvSpPr>
          <p:cNvPr id="4" name="Foliennummernplatzhalter 3"/>
          <p:cNvSpPr>
            <a:spLocks noGrp="1"/>
          </p:cNvSpPr>
          <p:nvPr>
            <p:ph type="sldNum" sz="quarter" idx="10"/>
          </p:nvPr>
        </p:nvSpPr>
        <p:spPr/>
        <p:txBody>
          <a:bodyPr/>
          <a:lstStyle/>
          <a:p>
            <a:fld id="{D1F78C30-F5ED-4FCE-937B-8C9B499E214C}" type="slidenum">
              <a:rPr lang="de-CH" smtClean="0"/>
              <a:t>11</a:t>
            </a:fld>
            <a:endParaRPr lang="de-CH"/>
          </a:p>
        </p:txBody>
      </p:sp>
    </p:spTree>
    <p:extLst>
      <p:ext uri="{BB962C8B-B14F-4D97-AF65-F5344CB8AC3E}">
        <p14:creationId xmlns:p14="http://schemas.microsoft.com/office/powerpoint/2010/main" val="172291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9F4B1242-1CC5-4B52-BCD7-53F8C9255B0E}" type="datetimeFigureOut">
              <a:rPr lang="de-CH" smtClean="0"/>
              <a:t>12.11.2017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358759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F4B1242-1CC5-4B52-BCD7-53F8C9255B0E}" type="datetimeFigureOut">
              <a:rPr lang="de-CH" smtClean="0"/>
              <a:t>12.11.2017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88165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F4B1242-1CC5-4B52-BCD7-53F8C9255B0E}" type="datetimeFigureOut">
              <a:rPr lang="de-CH" smtClean="0"/>
              <a:t>12.11.2017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344190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F4B1242-1CC5-4B52-BCD7-53F8C9255B0E}" type="datetimeFigureOut">
              <a:rPr lang="de-CH" smtClean="0"/>
              <a:t>12.11.2017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88246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F4B1242-1CC5-4B52-BCD7-53F8C9255B0E}" type="datetimeFigureOut">
              <a:rPr lang="de-CH" smtClean="0"/>
              <a:t>12.11.2017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332677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9F4B1242-1CC5-4B52-BCD7-53F8C9255B0E}" type="datetimeFigureOut">
              <a:rPr lang="de-CH" smtClean="0"/>
              <a:t>12.11.2017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284391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9F4B1242-1CC5-4B52-BCD7-53F8C9255B0E}" type="datetimeFigureOut">
              <a:rPr lang="de-CH" smtClean="0"/>
              <a:t>12.11.2017</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326467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9F4B1242-1CC5-4B52-BCD7-53F8C9255B0E}" type="datetimeFigureOut">
              <a:rPr lang="de-CH" smtClean="0"/>
              <a:t>12.11.2017</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325028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F4B1242-1CC5-4B52-BCD7-53F8C9255B0E}" type="datetimeFigureOut">
              <a:rPr lang="de-CH" smtClean="0"/>
              <a:t>12.11.2017</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208828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F4B1242-1CC5-4B52-BCD7-53F8C9255B0E}" type="datetimeFigureOut">
              <a:rPr lang="de-CH" smtClean="0"/>
              <a:t>12.11.2017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409631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F4B1242-1CC5-4B52-BCD7-53F8C9255B0E}" type="datetimeFigureOut">
              <a:rPr lang="de-CH" smtClean="0"/>
              <a:t>12.11.2017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D6326BB1-C3A0-4CB5-BD60-1F3C31179096}" type="slidenum">
              <a:rPr lang="de-CH" smtClean="0"/>
              <a:t>‹Nr.›</a:t>
            </a:fld>
            <a:endParaRPr lang="de-CH"/>
          </a:p>
        </p:txBody>
      </p:sp>
    </p:spTree>
    <p:extLst>
      <p:ext uri="{BB962C8B-B14F-4D97-AF65-F5344CB8AC3E}">
        <p14:creationId xmlns:p14="http://schemas.microsoft.com/office/powerpoint/2010/main" val="285527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B1242-1CC5-4B52-BCD7-53F8C9255B0E}" type="datetimeFigureOut">
              <a:rPr lang="de-CH" smtClean="0"/>
              <a:t>12.11.2017</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26BB1-C3A0-4CB5-BD60-1F3C31179096}" type="slidenum">
              <a:rPr lang="de-CH" smtClean="0"/>
              <a:t>‹Nr.›</a:t>
            </a:fld>
            <a:endParaRPr lang="de-CH"/>
          </a:p>
        </p:txBody>
      </p:sp>
    </p:spTree>
    <p:extLst>
      <p:ext uri="{BB962C8B-B14F-4D97-AF65-F5344CB8AC3E}">
        <p14:creationId xmlns:p14="http://schemas.microsoft.com/office/powerpoint/2010/main" val="341084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tigerteam.dk/2014/micro-services-its-not-only-the-size-that-matters-its-also-how-you-use-them-part-1/" TargetMode="External"/><Relationship Id="rId3" Type="http://schemas.openxmlformats.org/officeDocument/2006/relationships/hyperlink" Target="http://techblog.netflix.com/2011/07/netflix-simian-army.html" TargetMode="External"/><Relationship Id="rId7" Type="http://schemas.openxmlformats.org/officeDocument/2006/relationships/hyperlink" Target="http://roca-style.org/" TargetMode="External"/><Relationship Id="rId2" Type="http://schemas.openxmlformats.org/officeDocument/2006/relationships/hyperlink" Target="https://www.heise.de/developer/artikel/Der-perfekte-Microservice-3091905.html" TargetMode="External"/><Relationship Id="rId1" Type="http://schemas.openxmlformats.org/officeDocument/2006/relationships/slideLayout" Target="../slideLayouts/slideLayout2.xml"/><Relationship Id="rId6" Type="http://schemas.openxmlformats.org/officeDocument/2006/relationships/hyperlink" Target="http://scs-architecture.org/" TargetMode="External"/><Relationship Id="rId5" Type="http://schemas.openxmlformats.org/officeDocument/2006/relationships/hyperlink" Target="https://leanpub.com/microservices-primer" TargetMode="External"/><Relationship Id="rId4" Type="http://schemas.openxmlformats.org/officeDocument/2006/relationships/hyperlink" Target="https://www.thoughtworks.com/radar/techniques/inverse-conway-maneuver" TargetMode="External"/><Relationship Id="rId9" Type="http://schemas.openxmlformats.org/officeDocument/2006/relationships/hyperlink" Target="http://www.slideshare.net/reed2001/culture-1798664/3-Seven_Aspects_of_our_Cultu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thoughtworks.com/insights/blog/demystifying-conways-law" TargetMode="External"/><Relationship Id="rId2" Type="http://schemas.openxmlformats.org/officeDocument/2006/relationships/hyperlink" Target="http://www.thoughtworks.com/radar/techniques/inverse-conway-maneuv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err="1"/>
              <a:t>Microservices</a:t>
            </a:r>
            <a:endParaRPr lang="de-CH" dirty="0"/>
          </a:p>
        </p:txBody>
      </p:sp>
      <p:sp>
        <p:nvSpPr>
          <p:cNvPr id="3" name="Untertitel 2"/>
          <p:cNvSpPr>
            <a:spLocks noGrp="1"/>
          </p:cNvSpPr>
          <p:nvPr>
            <p:ph type="subTitle" idx="1"/>
          </p:nvPr>
        </p:nvSpPr>
        <p:spPr/>
        <p:txBody>
          <a:bodyPr>
            <a:normAutofit lnSpcReduction="10000"/>
          </a:bodyPr>
          <a:lstStyle/>
          <a:p>
            <a:r>
              <a:rPr lang="de-CH" dirty="0"/>
              <a:t>Therapieansatz gegen monolithische Frustration</a:t>
            </a:r>
          </a:p>
          <a:p>
            <a:endParaRPr lang="de-CH" dirty="0"/>
          </a:p>
          <a:p>
            <a:r>
              <a:rPr lang="de-CH" dirty="0" err="1"/>
              <a:t>InfoPoint</a:t>
            </a:r>
            <a:r>
              <a:rPr lang="de-CH" dirty="0"/>
              <a:t>, 11.10.2017</a:t>
            </a:r>
          </a:p>
          <a:p>
            <a:r>
              <a:rPr lang="de-CH" dirty="0"/>
              <a:t>Jonas</a:t>
            </a:r>
          </a:p>
        </p:txBody>
      </p:sp>
    </p:spTree>
    <p:extLst>
      <p:ext uri="{BB962C8B-B14F-4D97-AF65-F5344CB8AC3E}">
        <p14:creationId xmlns:p14="http://schemas.microsoft.com/office/powerpoint/2010/main" val="202190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2958659" y="1585513"/>
            <a:ext cx="6715693" cy="5312238"/>
          </a:xfrm>
          <a:prstGeom prst="rect">
            <a:avLst/>
          </a:prstGeom>
        </p:spPr>
      </p:pic>
      <p:sp>
        <p:nvSpPr>
          <p:cNvPr id="4" name="Titel 3"/>
          <p:cNvSpPr>
            <a:spLocks noGrp="1"/>
          </p:cNvSpPr>
          <p:nvPr>
            <p:ph type="title"/>
          </p:nvPr>
        </p:nvSpPr>
        <p:spPr/>
        <p:txBody>
          <a:bodyPr/>
          <a:lstStyle/>
          <a:p>
            <a:r>
              <a:rPr lang="de-CH" dirty="0"/>
              <a:t>Vorreiter: </a:t>
            </a:r>
            <a:r>
              <a:rPr lang="de-CH" dirty="0" err="1"/>
              <a:t>Netflix</a:t>
            </a:r>
            <a:endParaRPr lang="de-CH" dirty="0"/>
          </a:p>
        </p:txBody>
      </p:sp>
      <p:pic>
        <p:nvPicPr>
          <p:cNvPr id="5" name="Grafik 4"/>
          <p:cNvPicPr>
            <a:picLocks noChangeAspect="1"/>
          </p:cNvPicPr>
          <p:nvPr/>
        </p:nvPicPr>
        <p:blipFill>
          <a:blip r:embed="rId3"/>
          <a:stretch>
            <a:fillRect/>
          </a:stretch>
        </p:blipFill>
        <p:spPr>
          <a:xfrm>
            <a:off x="1445314" y="1627525"/>
            <a:ext cx="9301372" cy="5230475"/>
          </a:xfrm>
          <a:prstGeom prst="rect">
            <a:avLst/>
          </a:prstGeom>
        </p:spPr>
      </p:pic>
    </p:spTree>
    <p:extLst>
      <p:ext uri="{BB962C8B-B14F-4D97-AF65-F5344CB8AC3E}">
        <p14:creationId xmlns:p14="http://schemas.microsoft.com/office/powerpoint/2010/main" val="28892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Warum ist </a:t>
            </a:r>
            <a:r>
              <a:rPr lang="de-CH" dirty="0" err="1"/>
              <a:t>Netflix</a:t>
            </a:r>
            <a:r>
              <a:rPr lang="de-CH" dirty="0"/>
              <a:t> spannend?</a:t>
            </a:r>
          </a:p>
        </p:txBody>
      </p:sp>
      <p:sp>
        <p:nvSpPr>
          <p:cNvPr id="4" name="Inhaltsplatzhalter 3"/>
          <p:cNvSpPr>
            <a:spLocks noGrp="1"/>
          </p:cNvSpPr>
          <p:nvPr>
            <p:ph idx="1"/>
          </p:nvPr>
        </p:nvSpPr>
        <p:spPr>
          <a:xfrm>
            <a:off x="838200" y="1825625"/>
            <a:ext cx="6075947" cy="4351338"/>
          </a:xfrm>
        </p:spPr>
        <p:txBody>
          <a:bodyPr>
            <a:normAutofit/>
          </a:bodyPr>
          <a:lstStyle/>
          <a:p>
            <a:r>
              <a:rPr lang="de-CH" sz="2000" dirty="0"/>
              <a:t>Gesamtsystem besteht aus 600+ </a:t>
            </a:r>
            <a:r>
              <a:rPr lang="de-CH" sz="2000" dirty="0" err="1"/>
              <a:t>Microservices</a:t>
            </a:r>
            <a:endParaRPr lang="de-CH" sz="2000" dirty="0"/>
          </a:p>
          <a:p>
            <a:r>
              <a:rPr lang="de-CH" sz="2000" dirty="0"/>
              <a:t>Interessante Technologien: </a:t>
            </a:r>
            <a:r>
              <a:rPr lang="de-CH" sz="2000" dirty="0" err="1"/>
              <a:t>NoSQL</a:t>
            </a:r>
            <a:r>
              <a:rPr lang="de-CH" sz="2000" dirty="0"/>
              <a:t>, Cloud (AWS)</a:t>
            </a:r>
          </a:p>
          <a:p>
            <a:r>
              <a:rPr lang="de-CH" sz="2000" dirty="0"/>
              <a:t>Teams vollumfänglich für Services verantwortlich: </a:t>
            </a:r>
            <a:r>
              <a:rPr lang="de-CH" sz="2000" b="1" dirty="0"/>
              <a:t>Freedom &amp; </a:t>
            </a:r>
            <a:r>
              <a:rPr lang="de-CH" sz="2000" b="1" dirty="0" err="1"/>
              <a:t>Responsibility</a:t>
            </a:r>
            <a:endParaRPr lang="de-CH" sz="2000" b="1" dirty="0"/>
          </a:p>
          <a:p>
            <a:r>
              <a:rPr lang="de-CH" sz="2000" b="1" dirty="0"/>
              <a:t>Communities </a:t>
            </a:r>
            <a:r>
              <a:rPr lang="de-CH" sz="2000" b="1" dirty="0" err="1"/>
              <a:t>of</a:t>
            </a:r>
            <a:r>
              <a:rPr lang="de-CH" sz="2000" b="1" dirty="0"/>
              <a:t> </a:t>
            </a:r>
            <a:r>
              <a:rPr lang="de-CH" sz="2000" b="1" dirty="0" err="1"/>
              <a:t>practice</a:t>
            </a:r>
            <a:endParaRPr lang="de-CH" sz="2000" b="1" dirty="0"/>
          </a:p>
          <a:p>
            <a:r>
              <a:rPr lang="de-CH" sz="2000" b="1" dirty="0" err="1"/>
              <a:t>Resilience</a:t>
            </a:r>
            <a:r>
              <a:rPr lang="de-CH" sz="2000" dirty="0"/>
              <a:t> verbessern</a:t>
            </a:r>
          </a:p>
          <a:p>
            <a:pPr lvl="1"/>
            <a:r>
              <a:rPr lang="de-CH" sz="1800" dirty="0"/>
              <a:t>Zusätzliche Tests, Schichten, Redundanzen, Fehlertoleranz</a:t>
            </a:r>
          </a:p>
          <a:p>
            <a:pPr lvl="1"/>
            <a:r>
              <a:rPr lang="de-CH" sz="1800" dirty="0"/>
              <a:t>Regelmässig Fehlersituationen herbeiführen und diese lösen und System verbessern: Regelmässige Tests</a:t>
            </a:r>
          </a:p>
          <a:p>
            <a:endParaRPr lang="de-CH" sz="2000" dirty="0"/>
          </a:p>
        </p:txBody>
      </p:sp>
      <p:pic>
        <p:nvPicPr>
          <p:cNvPr id="5" name="Picture 4" descr="https://www.veracode.com/sites/default/files/styles/media_responsive_widest/public/SimianArmy.png?itok=ZtGspmhN"/>
          <p:cNvPicPr>
            <a:picLocks noChangeAspect="1" noChangeArrowheads="1"/>
          </p:cNvPicPr>
          <p:nvPr/>
        </p:nvPicPr>
        <p:blipFill rotWithShape="1">
          <a:blip r:embed="rId3">
            <a:extLst>
              <a:ext uri="{28A0092B-C50C-407E-A947-70E740481C1C}">
                <a14:useLocalDpi xmlns:a14="http://schemas.microsoft.com/office/drawing/2010/main" val="0"/>
              </a:ext>
            </a:extLst>
          </a:blip>
          <a:srcRect t="16928"/>
          <a:stretch/>
        </p:blipFill>
        <p:spPr bwMode="auto">
          <a:xfrm>
            <a:off x="7376828" y="1275349"/>
            <a:ext cx="4272082" cy="441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08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Netflix</a:t>
            </a:r>
            <a:r>
              <a:rPr lang="de-CH" dirty="0"/>
              <a:t> Architektur</a:t>
            </a:r>
          </a:p>
        </p:txBody>
      </p:sp>
      <p:grpSp>
        <p:nvGrpSpPr>
          <p:cNvPr id="16" name="Gruppieren 15"/>
          <p:cNvGrpSpPr/>
          <p:nvPr/>
        </p:nvGrpSpPr>
        <p:grpSpPr>
          <a:xfrm>
            <a:off x="2379377" y="1323304"/>
            <a:ext cx="7739058" cy="5372360"/>
            <a:chOff x="622767" y="1323304"/>
            <a:chExt cx="7739058" cy="5372360"/>
          </a:xfrm>
        </p:grpSpPr>
        <p:pic>
          <p:nvPicPr>
            <p:cNvPr id="17" name="Grafik 16"/>
            <p:cNvPicPr>
              <a:picLocks noChangeAspect="1"/>
            </p:cNvPicPr>
            <p:nvPr/>
          </p:nvPicPr>
          <p:blipFill>
            <a:blip r:embed="rId2"/>
            <a:stretch>
              <a:fillRect/>
            </a:stretch>
          </p:blipFill>
          <p:spPr>
            <a:xfrm>
              <a:off x="622767" y="1395672"/>
              <a:ext cx="7739058" cy="5299992"/>
            </a:xfrm>
            <a:prstGeom prst="rect">
              <a:avLst/>
            </a:prstGeom>
          </p:spPr>
        </p:pic>
        <p:sp>
          <p:nvSpPr>
            <p:cNvPr id="18" name="Rechteck 17"/>
            <p:cNvSpPr/>
            <p:nvPr/>
          </p:nvSpPr>
          <p:spPr>
            <a:xfrm>
              <a:off x="4932040" y="1323304"/>
              <a:ext cx="504056" cy="144735"/>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Frutiger Next Com"/>
                <a:ea typeface="+mn-ea"/>
                <a:cs typeface="+mn-cs"/>
              </a:endParaRPr>
            </a:p>
          </p:txBody>
        </p:sp>
      </p:grpSp>
      <p:grpSp>
        <p:nvGrpSpPr>
          <p:cNvPr id="19" name="Gruppieren 18"/>
          <p:cNvGrpSpPr/>
          <p:nvPr/>
        </p:nvGrpSpPr>
        <p:grpSpPr>
          <a:xfrm>
            <a:off x="1864114" y="1395672"/>
            <a:ext cx="9036496" cy="5462328"/>
            <a:chOff x="107504" y="1395672"/>
            <a:chExt cx="9036496" cy="5462328"/>
          </a:xfrm>
        </p:grpSpPr>
        <p:sp>
          <p:nvSpPr>
            <p:cNvPr id="20" name="Rechteck 19"/>
            <p:cNvSpPr/>
            <p:nvPr/>
          </p:nvSpPr>
          <p:spPr>
            <a:xfrm>
              <a:off x="107504" y="1395672"/>
              <a:ext cx="9036496" cy="5462328"/>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Frutiger Next Com"/>
                <a:ea typeface="+mn-ea"/>
                <a:cs typeface="+mn-cs"/>
              </a:endParaRPr>
            </a:p>
          </p:txBody>
        </p:sp>
        <p:pic>
          <p:nvPicPr>
            <p:cNvPr id="21" name="Grafik 20"/>
            <p:cNvPicPr>
              <a:picLocks noChangeAspect="1"/>
            </p:cNvPicPr>
            <p:nvPr/>
          </p:nvPicPr>
          <p:blipFill>
            <a:blip r:embed="rId3"/>
            <a:stretch>
              <a:fillRect/>
            </a:stretch>
          </p:blipFill>
          <p:spPr>
            <a:xfrm>
              <a:off x="637200" y="1710000"/>
              <a:ext cx="7979578" cy="4972884"/>
            </a:xfrm>
            <a:prstGeom prst="rect">
              <a:avLst/>
            </a:prstGeom>
          </p:spPr>
        </p:pic>
      </p:grpSp>
    </p:spTree>
    <p:extLst>
      <p:ext uri="{BB962C8B-B14F-4D97-AF65-F5344CB8AC3E}">
        <p14:creationId xmlns:p14="http://schemas.microsoft.com/office/powerpoint/2010/main" val="257899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Zusammenfassung</a:t>
            </a:r>
          </a:p>
        </p:txBody>
      </p:sp>
      <p:sp>
        <p:nvSpPr>
          <p:cNvPr id="3" name="Text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83995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 Monolith                    vs.              </a:t>
            </a:r>
            <a:r>
              <a:rPr lang="de-CH" dirty="0" err="1"/>
              <a:t>Microservices</a:t>
            </a:r>
            <a:endParaRPr lang="de-CH" dirty="0"/>
          </a:p>
        </p:txBody>
      </p:sp>
      <p:pic>
        <p:nvPicPr>
          <p:cNvPr id="4" name="Grafik 3"/>
          <p:cNvPicPr>
            <a:picLocks noChangeAspect="1"/>
          </p:cNvPicPr>
          <p:nvPr/>
        </p:nvPicPr>
        <p:blipFill>
          <a:blip r:embed="rId2"/>
          <a:stretch>
            <a:fillRect/>
          </a:stretch>
        </p:blipFill>
        <p:spPr>
          <a:xfrm>
            <a:off x="2071211" y="1700808"/>
            <a:ext cx="7776862" cy="4647838"/>
          </a:xfrm>
          <a:prstGeom prst="rect">
            <a:avLst/>
          </a:prstGeom>
        </p:spPr>
      </p:pic>
    </p:spTree>
    <p:extLst>
      <p:ext uri="{BB962C8B-B14F-4D97-AF65-F5344CB8AC3E}">
        <p14:creationId xmlns:p14="http://schemas.microsoft.com/office/powerpoint/2010/main" val="67731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Structure</a:t>
            </a:r>
            <a:r>
              <a:rPr lang="de-CH" dirty="0"/>
              <a:t> </a:t>
            </a:r>
            <a:r>
              <a:rPr lang="de-CH" dirty="0" err="1"/>
              <a:t>follows</a:t>
            </a:r>
            <a:r>
              <a:rPr lang="de-CH" dirty="0"/>
              <a:t> </a:t>
            </a:r>
            <a:r>
              <a:rPr lang="de-CH" dirty="0" err="1"/>
              <a:t>Organization</a:t>
            </a:r>
            <a:endParaRPr lang="de-CH" dirty="0"/>
          </a:p>
        </p:txBody>
      </p:sp>
      <p:pic>
        <p:nvPicPr>
          <p:cNvPr id="3" name="Grafik 2"/>
          <p:cNvPicPr>
            <a:picLocks noChangeAspect="1"/>
          </p:cNvPicPr>
          <p:nvPr/>
        </p:nvPicPr>
        <p:blipFill>
          <a:blip r:embed="rId2"/>
          <a:stretch>
            <a:fillRect/>
          </a:stretch>
        </p:blipFill>
        <p:spPr>
          <a:xfrm>
            <a:off x="540039" y="2172417"/>
            <a:ext cx="11111921" cy="4177508"/>
          </a:xfrm>
          <a:prstGeom prst="rect">
            <a:avLst/>
          </a:prstGeom>
        </p:spPr>
      </p:pic>
    </p:spTree>
    <p:extLst>
      <p:ext uri="{BB962C8B-B14F-4D97-AF65-F5344CB8AC3E}">
        <p14:creationId xmlns:p14="http://schemas.microsoft.com/office/powerpoint/2010/main" val="20607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Microservices</a:t>
            </a:r>
            <a:r>
              <a:rPr lang="de-CH" dirty="0"/>
              <a:t> JA. Aber konkret...?</a:t>
            </a:r>
          </a:p>
        </p:txBody>
      </p:sp>
      <p:sp>
        <p:nvSpPr>
          <p:cNvPr id="3" name="Inhaltsplatzhalter 2"/>
          <p:cNvSpPr>
            <a:spLocks noGrp="1"/>
          </p:cNvSpPr>
          <p:nvPr>
            <p:ph idx="1"/>
          </p:nvPr>
        </p:nvSpPr>
        <p:spPr/>
        <p:txBody>
          <a:bodyPr>
            <a:noAutofit/>
          </a:bodyPr>
          <a:lstStyle/>
          <a:p>
            <a:r>
              <a:rPr lang="de-CH" sz="2000" dirty="0" err="1"/>
              <a:t>Betriebler</a:t>
            </a:r>
            <a:r>
              <a:rPr lang="de-CH" sz="2000" dirty="0"/>
              <a:t> involvieren: </a:t>
            </a:r>
            <a:r>
              <a:rPr lang="de-CH" sz="2000" b="1" dirty="0" err="1"/>
              <a:t>DevOps</a:t>
            </a:r>
            <a:r>
              <a:rPr lang="de-CH" sz="2000" dirty="0"/>
              <a:t> leben</a:t>
            </a:r>
            <a:br>
              <a:rPr lang="de-CH" sz="2000" dirty="0"/>
            </a:br>
            <a:endParaRPr lang="de-CH" sz="2000" dirty="0"/>
          </a:p>
          <a:p>
            <a:r>
              <a:rPr lang="de-CH" sz="2000" dirty="0" err="1"/>
              <a:t>Build</a:t>
            </a:r>
            <a:r>
              <a:rPr lang="de-CH" sz="2000" dirty="0"/>
              <a:t>/Test/</a:t>
            </a:r>
            <a:r>
              <a:rPr lang="de-CH" sz="2000" dirty="0" err="1"/>
              <a:t>Deploy</a:t>
            </a:r>
            <a:r>
              <a:rPr lang="de-CH" sz="2000" dirty="0"/>
              <a:t> automatisieren: </a:t>
            </a:r>
            <a:r>
              <a:rPr lang="de-CH" sz="2000" b="1" dirty="0" err="1"/>
              <a:t>Continuous</a:t>
            </a:r>
            <a:r>
              <a:rPr lang="de-CH" sz="2000" b="1" dirty="0"/>
              <a:t> </a:t>
            </a:r>
            <a:r>
              <a:rPr lang="de-CH" sz="2000" b="1" dirty="0" err="1"/>
              <a:t>Delivery</a:t>
            </a:r>
            <a:r>
              <a:rPr lang="de-CH" sz="2000" b="1" dirty="0"/>
              <a:t> </a:t>
            </a:r>
            <a:r>
              <a:rPr lang="de-CH" sz="2000" dirty="0"/>
              <a:t>anstreben</a:t>
            </a:r>
            <a:br>
              <a:rPr lang="de-CH" sz="2000" dirty="0"/>
            </a:br>
            <a:endParaRPr lang="de-CH" sz="2000" dirty="0"/>
          </a:p>
          <a:p>
            <a:r>
              <a:rPr lang="de-CH" sz="2000" dirty="0"/>
              <a:t>Änderung als Normalzustand: </a:t>
            </a:r>
            <a:r>
              <a:rPr lang="de-CH" sz="2000" b="1" dirty="0" err="1"/>
              <a:t>Evolutionary</a:t>
            </a:r>
            <a:r>
              <a:rPr lang="de-CH" sz="2000" b="1" dirty="0"/>
              <a:t> Design </a:t>
            </a:r>
            <a:r>
              <a:rPr lang="de-CH" sz="2000" dirty="0"/>
              <a:t>akzeptieren</a:t>
            </a:r>
            <a:br>
              <a:rPr lang="de-CH" sz="2000" dirty="0"/>
            </a:br>
            <a:endParaRPr lang="de-CH" sz="2000" dirty="0"/>
          </a:p>
          <a:p>
            <a:r>
              <a:rPr lang="de-CH" sz="2000" dirty="0"/>
              <a:t>Schnittstellen (</a:t>
            </a:r>
            <a:r>
              <a:rPr lang="de-CH" sz="2000" b="1" dirty="0"/>
              <a:t>APIs</a:t>
            </a:r>
            <a:r>
              <a:rPr lang="de-CH" sz="2000" dirty="0"/>
              <a:t>): Konservativ bei Änderungen; liberal bei Erwartungen</a:t>
            </a:r>
            <a:br>
              <a:rPr lang="de-CH" sz="2000" dirty="0"/>
            </a:br>
            <a:endParaRPr lang="de-CH" sz="2000" dirty="0"/>
          </a:p>
          <a:p>
            <a:r>
              <a:rPr lang="de-CH" sz="2000" dirty="0"/>
              <a:t>Monitoring und Resilienz ausbauen: </a:t>
            </a:r>
            <a:r>
              <a:rPr lang="de-CH" sz="2000" b="1" dirty="0"/>
              <a:t>Design </a:t>
            </a:r>
            <a:r>
              <a:rPr lang="de-CH" sz="2000" b="1" dirty="0" err="1"/>
              <a:t>for</a:t>
            </a:r>
            <a:r>
              <a:rPr lang="de-CH" sz="2000" b="1" dirty="0"/>
              <a:t> </a:t>
            </a:r>
            <a:r>
              <a:rPr lang="de-CH" sz="2000" b="1" dirty="0" err="1"/>
              <a:t>Failure</a:t>
            </a:r>
            <a:br>
              <a:rPr lang="de-CH" sz="2000" b="1" dirty="0"/>
            </a:br>
            <a:endParaRPr lang="de-CH" sz="2000" b="1" dirty="0"/>
          </a:p>
          <a:p>
            <a:r>
              <a:rPr lang="de-CH" sz="2000" dirty="0"/>
              <a:t>Mit jeder – noch so kleinen – Änderung </a:t>
            </a:r>
            <a:r>
              <a:rPr lang="de-CH" sz="2000" b="1" dirty="0"/>
              <a:t>ein Schritt </a:t>
            </a:r>
            <a:r>
              <a:rPr lang="de-CH" sz="2000" dirty="0"/>
              <a:t>in Richtung </a:t>
            </a:r>
            <a:r>
              <a:rPr lang="de-CH" sz="2000" dirty="0" err="1"/>
              <a:t>Microservices</a:t>
            </a:r>
            <a:r>
              <a:rPr lang="de-CH" sz="2000" dirty="0"/>
              <a:t>: modular, unabhängig, einfach, </a:t>
            </a:r>
            <a:r>
              <a:rPr lang="de-CH" sz="2000" dirty="0" err="1"/>
              <a:t>resilient</a:t>
            </a:r>
            <a:r>
              <a:rPr lang="de-CH" sz="2000" dirty="0"/>
              <a:t>, ...</a:t>
            </a:r>
            <a:br>
              <a:rPr lang="de-CH" sz="2000" dirty="0"/>
            </a:br>
            <a:endParaRPr lang="de-CH" sz="2000" dirty="0"/>
          </a:p>
          <a:p>
            <a:r>
              <a:rPr lang="de-CH" sz="2000" b="1" dirty="0"/>
              <a:t>Austausch</a:t>
            </a:r>
            <a:r>
              <a:rPr lang="de-CH" sz="2000" dirty="0"/>
              <a:t> von technischem </a:t>
            </a:r>
            <a:r>
              <a:rPr lang="de-CH" sz="2000" dirty="0" err="1"/>
              <a:t>Know-How</a:t>
            </a:r>
            <a:endParaRPr lang="de-CH" sz="2000" dirty="0"/>
          </a:p>
        </p:txBody>
      </p:sp>
    </p:spTree>
    <p:extLst>
      <p:ext uri="{BB962C8B-B14F-4D97-AF65-F5344CB8AC3E}">
        <p14:creationId xmlns:p14="http://schemas.microsoft.com/office/powerpoint/2010/main" val="380613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Quellen</a:t>
            </a:r>
          </a:p>
        </p:txBody>
      </p:sp>
      <p:sp>
        <p:nvSpPr>
          <p:cNvPr id="3" name="Inhaltsplatzhalter 2"/>
          <p:cNvSpPr>
            <a:spLocks noGrp="1"/>
          </p:cNvSpPr>
          <p:nvPr>
            <p:ph idx="1"/>
          </p:nvPr>
        </p:nvSpPr>
        <p:spPr/>
        <p:txBody>
          <a:bodyPr>
            <a:normAutofit/>
          </a:bodyPr>
          <a:lstStyle/>
          <a:p>
            <a:r>
              <a:rPr lang="de-CH" sz="2000" dirty="0">
                <a:hlinkClick r:id="rId2"/>
              </a:rPr>
              <a:t>Der perfekte </a:t>
            </a:r>
            <a:r>
              <a:rPr lang="de-CH" sz="2000" dirty="0" err="1">
                <a:hlinkClick r:id="rId2"/>
              </a:rPr>
              <a:t>Microservice</a:t>
            </a:r>
            <a:endParaRPr lang="de-CH" sz="2000" dirty="0"/>
          </a:p>
          <a:p>
            <a:r>
              <a:rPr lang="de-CH" sz="2000" dirty="0" err="1">
                <a:hlinkClick r:id="rId3"/>
              </a:rPr>
              <a:t>Netflix</a:t>
            </a:r>
            <a:r>
              <a:rPr lang="de-CH" sz="2000" dirty="0">
                <a:hlinkClick r:id="rId3"/>
              </a:rPr>
              <a:t>: </a:t>
            </a:r>
            <a:r>
              <a:rPr lang="de-CH" sz="2000" dirty="0" err="1">
                <a:hlinkClick r:id="rId3"/>
              </a:rPr>
              <a:t>Simian</a:t>
            </a:r>
            <a:r>
              <a:rPr lang="de-CH" sz="2000" dirty="0">
                <a:hlinkClick r:id="rId3"/>
              </a:rPr>
              <a:t> </a:t>
            </a:r>
            <a:r>
              <a:rPr lang="de-CH" sz="2000" dirty="0" err="1">
                <a:hlinkClick r:id="rId3"/>
              </a:rPr>
              <a:t>Army</a:t>
            </a:r>
            <a:endParaRPr lang="de-CH" sz="2000" dirty="0"/>
          </a:p>
          <a:p>
            <a:r>
              <a:rPr lang="de-CH" sz="2000" dirty="0">
                <a:hlinkClick r:id="rId4"/>
              </a:rPr>
              <a:t>Inverse Conway </a:t>
            </a:r>
            <a:r>
              <a:rPr lang="de-CH" sz="2000" dirty="0" err="1">
                <a:hlinkClick r:id="rId4"/>
              </a:rPr>
              <a:t>Maneuver</a:t>
            </a:r>
            <a:endParaRPr lang="de-CH" sz="2000" dirty="0"/>
          </a:p>
          <a:p>
            <a:r>
              <a:rPr lang="de-CH" sz="2000" dirty="0">
                <a:hlinkClick r:id="rId5"/>
              </a:rPr>
              <a:t>https://leanpub.com/microservices-primer</a:t>
            </a:r>
            <a:endParaRPr lang="de-CH" sz="2000" dirty="0"/>
          </a:p>
          <a:p>
            <a:r>
              <a:rPr lang="de-CH" sz="2000" dirty="0" err="1">
                <a:hlinkClick r:id="rId6"/>
              </a:rPr>
              <a:t>Self</a:t>
            </a:r>
            <a:r>
              <a:rPr lang="de-CH" sz="2000" dirty="0">
                <a:hlinkClick r:id="rId6"/>
              </a:rPr>
              <a:t> </a:t>
            </a:r>
            <a:r>
              <a:rPr lang="de-CH" sz="2000" dirty="0" err="1">
                <a:hlinkClick r:id="rId6"/>
              </a:rPr>
              <a:t>Contained</a:t>
            </a:r>
            <a:r>
              <a:rPr lang="de-CH" sz="2000" dirty="0">
                <a:hlinkClick r:id="rId6"/>
              </a:rPr>
              <a:t> Systems (SCS)</a:t>
            </a:r>
            <a:endParaRPr lang="de-CH" sz="2000" dirty="0"/>
          </a:p>
          <a:p>
            <a:r>
              <a:rPr lang="de-CH" sz="2000" dirty="0" err="1">
                <a:hlinkClick r:id="rId7"/>
              </a:rPr>
              <a:t>Resource-Oriented</a:t>
            </a:r>
            <a:r>
              <a:rPr lang="de-CH" sz="2000" dirty="0">
                <a:hlinkClick r:id="rId7"/>
              </a:rPr>
              <a:t> Client </a:t>
            </a:r>
            <a:r>
              <a:rPr lang="de-CH" sz="2000" dirty="0" err="1">
                <a:hlinkClick r:id="rId7"/>
              </a:rPr>
              <a:t>Architecture</a:t>
            </a:r>
            <a:r>
              <a:rPr lang="de-CH" sz="2000" dirty="0">
                <a:hlinkClick r:id="rId7"/>
              </a:rPr>
              <a:t> (ROCA)</a:t>
            </a:r>
            <a:endParaRPr lang="de-CH" sz="2000" dirty="0"/>
          </a:p>
          <a:p>
            <a:r>
              <a:rPr lang="en-US" sz="2000" dirty="0" err="1">
                <a:hlinkClick r:id="rId8"/>
              </a:rPr>
              <a:t>Microservices</a:t>
            </a:r>
            <a:r>
              <a:rPr lang="en-US" sz="2000" dirty="0">
                <a:hlinkClick r:id="rId8"/>
              </a:rPr>
              <a:t>: It’s not (only) the size that matters, it’s (also) how you use them</a:t>
            </a:r>
            <a:endParaRPr lang="de-CH" sz="2000" dirty="0"/>
          </a:p>
          <a:p>
            <a:r>
              <a:rPr lang="de-CH" sz="2000" dirty="0" err="1">
                <a:hlinkClick r:id="rId9"/>
              </a:rPr>
              <a:t>Netflix</a:t>
            </a:r>
            <a:r>
              <a:rPr lang="de-CH" sz="2000" dirty="0">
                <a:hlinkClick r:id="rId9"/>
              </a:rPr>
              <a:t>: Freedom </a:t>
            </a:r>
            <a:r>
              <a:rPr lang="de-CH" sz="2000" dirty="0" err="1">
                <a:hlinkClick r:id="rId9"/>
              </a:rPr>
              <a:t>and</a:t>
            </a:r>
            <a:r>
              <a:rPr lang="de-CH" sz="2000" dirty="0">
                <a:hlinkClick r:id="rId9"/>
              </a:rPr>
              <a:t> </a:t>
            </a:r>
            <a:r>
              <a:rPr lang="de-CH" sz="2000" dirty="0" err="1">
                <a:hlinkClick r:id="rId9"/>
              </a:rPr>
              <a:t>Responsibility</a:t>
            </a:r>
            <a:endParaRPr lang="de-CH" sz="2000" dirty="0">
              <a:hlinkClick r:id="rId9"/>
            </a:endParaRPr>
          </a:p>
          <a:p>
            <a:endParaRPr lang="de-CH" sz="2000" dirty="0"/>
          </a:p>
          <a:p>
            <a:endParaRPr lang="de-CH" sz="2000" dirty="0"/>
          </a:p>
          <a:p>
            <a:endParaRPr lang="de-CH" sz="2000" dirty="0"/>
          </a:p>
          <a:p>
            <a:endParaRPr lang="de-CH" sz="2000" dirty="0"/>
          </a:p>
          <a:p>
            <a:endParaRPr lang="de-CH" sz="2000" dirty="0"/>
          </a:p>
          <a:p>
            <a:pPr marL="0" indent="0">
              <a:buNone/>
            </a:pPr>
            <a:endParaRPr lang="de-CH" sz="2000" dirty="0"/>
          </a:p>
        </p:txBody>
      </p:sp>
    </p:spTree>
    <p:extLst>
      <p:ext uri="{BB962C8B-B14F-4D97-AF65-F5344CB8AC3E}">
        <p14:creationId xmlns:p14="http://schemas.microsoft.com/office/powerpoint/2010/main" val="237609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ttp://robertgreiner.com/uploads/images/2015/Software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r="17215" b="85442"/>
          <a:stretch/>
        </p:blipFill>
        <p:spPr bwMode="auto">
          <a:xfrm>
            <a:off x="3433107" y="327174"/>
            <a:ext cx="3785588" cy="9983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robertgreiner.com/uploads/images/2015/Software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t="14286" b="64489"/>
          <a:stretch/>
        </p:blipFill>
        <p:spPr bwMode="auto">
          <a:xfrm>
            <a:off x="3433107" y="1281133"/>
            <a:ext cx="4572800" cy="14555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robertgreiner.com/uploads/images/2015/Software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t="37142" b="41361"/>
          <a:stretch/>
        </p:blipFill>
        <p:spPr bwMode="auto">
          <a:xfrm>
            <a:off x="3433107" y="2793301"/>
            <a:ext cx="4572800" cy="147423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robertgreiner.com/uploads/images/2015/Software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t="59455" b="18232"/>
          <a:stretch/>
        </p:blipFill>
        <p:spPr bwMode="auto">
          <a:xfrm>
            <a:off x="3433107" y="4305469"/>
            <a:ext cx="4572800" cy="15302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robertgreiner.com/uploads/images/2015/Software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t="81497" b="5034"/>
          <a:stretch/>
        </p:blipFill>
        <p:spPr bwMode="auto">
          <a:xfrm>
            <a:off x="3433107" y="5817637"/>
            <a:ext cx="4572800" cy="9237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robertgreiner.com/uploads/images/2015/Software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t="97007" b="544"/>
          <a:stretch/>
        </p:blipFill>
        <p:spPr bwMode="auto">
          <a:xfrm>
            <a:off x="3690303" y="6699497"/>
            <a:ext cx="4058408" cy="149060"/>
          </a:xfrm>
          <a:prstGeom prst="rect">
            <a:avLst/>
          </a:prstGeom>
          <a:noFill/>
          <a:extLst>
            <a:ext uri="{909E8E84-426E-40DD-AFC4-6F175D3DCCD1}">
              <a14:hiddenFill xmlns:a14="http://schemas.microsoft.com/office/drawing/2010/main">
                <a:solidFill>
                  <a:srgbClr val="FFFFFF"/>
                </a:solidFill>
              </a14:hiddenFill>
            </a:ext>
          </a:extLst>
        </p:spPr>
      </p:pic>
      <p:sp>
        <p:nvSpPr>
          <p:cNvPr id="37" name="Abgerundete rechteckige Legende 36"/>
          <p:cNvSpPr/>
          <p:nvPr/>
        </p:nvSpPr>
        <p:spPr>
          <a:xfrm>
            <a:off x="8443991" y="2168926"/>
            <a:ext cx="2684324" cy="1015722"/>
          </a:xfrm>
          <a:prstGeom prst="wedgeRoundRectCallout">
            <a:avLst>
              <a:gd name="adj1" fmla="val 81747"/>
              <a:gd name="adj2" fmla="val 19180"/>
              <a:gd name="adj3" fmla="val 16667"/>
            </a:avLst>
          </a:prstGeom>
          <a:solidFill>
            <a:srgbClr val="619428"/>
          </a:solidFill>
          <a:ln w="25400" cap="flat" cmpd="sng" algn="ctr">
            <a:solidFill>
              <a:srgbClr val="00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solidFill>
                  <a:prstClr val="white"/>
                </a:solidFill>
                <a:effectLst/>
                <a:uLnTx/>
                <a:uFillTx/>
                <a:latin typeface="Frutiger Next Com"/>
                <a:ea typeface="+mn-ea"/>
                <a:cs typeface="+mn-cs"/>
              </a:rPr>
              <a:t>Das klingt ja alles schön und gut. Aber was heisst das für </a:t>
            </a:r>
            <a:r>
              <a:rPr kumimoji="0" lang="de-CH" sz="1800" b="1" i="1" u="none" strike="noStrike" kern="0" cap="none" spc="0" normalizeH="0" baseline="0" noProof="0" dirty="0">
                <a:ln>
                  <a:noFill/>
                </a:ln>
                <a:solidFill>
                  <a:prstClr val="white"/>
                </a:solidFill>
                <a:effectLst/>
                <a:uLnTx/>
                <a:uFillTx/>
                <a:latin typeface="Frutiger Next Com"/>
                <a:ea typeface="+mn-ea"/>
                <a:cs typeface="+mn-cs"/>
              </a:rPr>
              <a:t>mich?</a:t>
            </a:r>
            <a:endParaRPr kumimoji="0" lang="de-CH" sz="1800" b="0" i="0" u="none" strike="noStrike" kern="0" cap="none" spc="0" normalizeH="0" baseline="0" noProof="0" dirty="0">
              <a:ln>
                <a:noFill/>
              </a:ln>
              <a:solidFill>
                <a:prstClr val="white"/>
              </a:solidFill>
              <a:effectLst/>
              <a:uLnTx/>
              <a:uFillTx/>
              <a:latin typeface="Frutiger Next Com"/>
              <a:ea typeface="+mn-ea"/>
              <a:cs typeface="+mn-cs"/>
            </a:endParaRPr>
          </a:p>
        </p:txBody>
      </p:sp>
      <p:sp>
        <p:nvSpPr>
          <p:cNvPr id="38" name="Abgerundete rechteckige Legende 37"/>
          <p:cNvSpPr/>
          <p:nvPr/>
        </p:nvSpPr>
        <p:spPr>
          <a:xfrm>
            <a:off x="8371983" y="4869160"/>
            <a:ext cx="2520280" cy="1308517"/>
          </a:xfrm>
          <a:prstGeom prst="wedgeRoundRectCallout">
            <a:avLst>
              <a:gd name="adj1" fmla="val 44060"/>
              <a:gd name="adj2" fmla="val 89610"/>
              <a:gd name="adj3" fmla="val 16667"/>
            </a:avLst>
          </a:prstGeom>
          <a:solidFill>
            <a:srgbClr val="619428"/>
          </a:solidFill>
          <a:ln w="25400" cap="flat" cmpd="sng" algn="ctr">
            <a:solidFill>
              <a:srgbClr val="00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1" i="1" u="none" strike="noStrike" kern="0" cap="none" spc="0" normalizeH="0" baseline="0" noProof="0" dirty="0">
                <a:ln>
                  <a:noFill/>
                </a:ln>
                <a:solidFill>
                  <a:prstClr val="white"/>
                </a:solidFill>
                <a:effectLst/>
                <a:uLnTx/>
                <a:uFillTx/>
                <a:latin typeface="Frutiger Next Com"/>
                <a:ea typeface="+mn-ea"/>
                <a:cs typeface="+mn-cs"/>
              </a:rPr>
              <a:t>Die Architektur</a:t>
            </a:r>
            <a:r>
              <a:rPr kumimoji="0" lang="de-CH" sz="1800" b="1" i="0" u="none" strike="noStrike" kern="0" cap="none" spc="0" normalizeH="0" baseline="0" noProof="0" dirty="0">
                <a:ln>
                  <a:noFill/>
                </a:ln>
                <a:solidFill>
                  <a:prstClr val="white"/>
                </a:solidFill>
                <a:effectLst/>
                <a:uLnTx/>
                <a:uFillTx/>
                <a:latin typeface="Frutiger Next Com"/>
                <a:ea typeface="+mn-ea"/>
                <a:cs typeface="+mn-cs"/>
              </a:rPr>
              <a:t> </a:t>
            </a:r>
            <a:r>
              <a:rPr kumimoji="0" lang="de-CH" sz="1800" b="0" i="0" u="none" strike="noStrike" kern="0" cap="none" spc="0" normalizeH="0" baseline="0" noProof="0" dirty="0">
                <a:ln>
                  <a:noFill/>
                </a:ln>
                <a:solidFill>
                  <a:prstClr val="white"/>
                </a:solidFill>
                <a:effectLst/>
                <a:uLnTx/>
                <a:uFillTx/>
                <a:latin typeface="Frutiger Next Com"/>
                <a:ea typeface="+mn-ea"/>
                <a:cs typeface="+mn-cs"/>
              </a:rPr>
              <a:t>und </a:t>
            </a:r>
            <a:br>
              <a:rPr kumimoji="0" lang="de-CH" sz="1800" b="0" i="0" u="none" strike="noStrike" kern="0" cap="none" spc="0" normalizeH="0" baseline="0" noProof="0" dirty="0">
                <a:ln>
                  <a:noFill/>
                </a:ln>
                <a:solidFill>
                  <a:prstClr val="white"/>
                </a:solidFill>
                <a:effectLst/>
                <a:uLnTx/>
                <a:uFillTx/>
                <a:latin typeface="Frutiger Next Com"/>
                <a:ea typeface="+mn-ea"/>
                <a:cs typeface="+mn-cs"/>
              </a:rPr>
            </a:br>
            <a:r>
              <a:rPr kumimoji="0" lang="de-CH" sz="1800" b="1" i="1" u="none" strike="noStrike" kern="0" cap="none" spc="0" normalizeH="0" baseline="0" noProof="0" dirty="0">
                <a:ln>
                  <a:noFill/>
                </a:ln>
                <a:solidFill>
                  <a:prstClr val="white"/>
                </a:solidFill>
                <a:effectLst/>
                <a:uLnTx/>
                <a:uFillTx/>
                <a:latin typeface="Frutiger Next Com"/>
                <a:ea typeface="+mn-ea"/>
                <a:cs typeface="+mn-cs"/>
              </a:rPr>
              <a:t>das Management </a:t>
            </a:r>
            <a:br>
              <a:rPr kumimoji="0" lang="de-CH" sz="1800" b="0" i="0" u="none" strike="noStrike" kern="0" cap="none" spc="0" normalizeH="0" baseline="0" noProof="0" dirty="0">
                <a:ln>
                  <a:noFill/>
                </a:ln>
                <a:solidFill>
                  <a:prstClr val="white"/>
                </a:solidFill>
                <a:effectLst/>
                <a:uLnTx/>
                <a:uFillTx/>
                <a:latin typeface="Frutiger Next Com"/>
                <a:ea typeface="+mn-ea"/>
                <a:cs typeface="+mn-cs"/>
              </a:rPr>
            </a:br>
            <a:r>
              <a:rPr kumimoji="0" lang="de-CH" sz="1800" b="0" i="0" u="none" strike="noStrike" kern="0" cap="none" spc="0" normalizeH="0" baseline="0" noProof="0" dirty="0">
                <a:ln>
                  <a:noFill/>
                </a:ln>
                <a:solidFill>
                  <a:prstClr val="white"/>
                </a:solidFill>
                <a:effectLst/>
                <a:uLnTx/>
                <a:uFillTx/>
                <a:latin typeface="Frutiger Next Com"/>
                <a:ea typeface="+mn-ea"/>
                <a:cs typeface="+mn-cs"/>
              </a:rPr>
              <a:t>müssten endlich mal vorwärts machen!</a:t>
            </a:r>
          </a:p>
        </p:txBody>
      </p:sp>
      <p:sp>
        <p:nvSpPr>
          <p:cNvPr id="39" name="Wolkenförmige Legende 38"/>
          <p:cNvSpPr/>
          <p:nvPr/>
        </p:nvSpPr>
        <p:spPr>
          <a:xfrm>
            <a:off x="9956159" y="3501008"/>
            <a:ext cx="2088056" cy="1152128"/>
          </a:xfrm>
          <a:prstGeom prst="cloudCallout">
            <a:avLst>
              <a:gd name="adj1" fmla="val 48749"/>
              <a:gd name="adj2" fmla="val 71489"/>
            </a:avLst>
          </a:prstGeom>
          <a:solidFill>
            <a:srgbClr val="BECF00"/>
          </a:solidFill>
          <a:ln w="25400" cap="flat" cmpd="sng" algn="ctr">
            <a:solidFill>
              <a:srgbClr val="BECF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solidFill>
                  <a:srgbClr val="BECF00">
                    <a:lumMod val="50000"/>
                  </a:srgbClr>
                </a:solidFill>
                <a:effectLst/>
                <a:uLnTx/>
                <a:uFillTx/>
                <a:latin typeface="Frutiger Next Com"/>
                <a:ea typeface="+mn-ea"/>
                <a:cs typeface="+mn-cs"/>
              </a:rPr>
              <a:t>Oh Gott. Noch so ein Hype!</a:t>
            </a:r>
          </a:p>
        </p:txBody>
      </p:sp>
    </p:spTree>
    <p:extLst>
      <p:ext uri="{BB962C8B-B14F-4D97-AF65-F5344CB8AC3E}">
        <p14:creationId xmlns:p14="http://schemas.microsoft.com/office/powerpoint/2010/main" val="27804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righ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righ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righ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sind </a:t>
            </a:r>
            <a:r>
              <a:rPr lang="de-CH" dirty="0" err="1"/>
              <a:t>Microservices</a:t>
            </a:r>
            <a:r>
              <a:rPr lang="de-CH" dirty="0"/>
              <a:t>?</a:t>
            </a:r>
          </a:p>
        </p:txBody>
      </p:sp>
      <p:pic>
        <p:nvPicPr>
          <p:cNvPr id="3" name="Picture 4" descr="https://www.captechconsulting.com/blogs/library/bfc0db2a106e4c3d98b0376ad2731f26.ashx?la=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50"/>
          <a:stretch/>
        </p:blipFill>
        <p:spPr bwMode="auto">
          <a:xfrm>
            <a:off x="5816082" y="2204864"/>
            <a:ext cx="6093820" cy="40334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captechconsulting.com/blogs/library/bfc0db2a106e4c3d98b0376ad2731f26.ashx?la=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324"/>
          <a:stretch/>
        </p:blipFill>
        <p:spPr bwMode="auto">
          <a:xfrm>
            <a:off x="1343711" y="2204864"/>
            <a:ext cx="3259915" cy="4033461"/>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5844074" y="3691382"/>
            <a:ext cx="1438410" cy="93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Frutiger Next Com" panose="020B0503040204020203" pitchFamily="34" charset="0"/>
            </a:endParaRPr>
          </a:p>
        </p:txBody>
      </p:sp>
      <p:pic>
        <p:nvPicPr>
          <p:cNvPr id="6" name="Grafik 5"/>
          <p:cNvPicPr>
            <a:picLocks noChangeAspect="1"/>
          </p:cNvPicPr>
          <p:nvPr/>
        </p:nvPicPr>
        <p:blipFill>
          <a:blip r:embed="rId4"/>
          <a:stretch>
            <a:fillRect/>
          </a:stretch>
        </p:blipFill>
        <p:spPr>
          <a:xfrm>
            <a:off x="5932477" y="3691382"/>
            <a:ext cx="1350007" cy="849516"/>
          </a:xfrm>
          <a:prstGeom prst="rect">
            <a:avLst/>
          </a:prstGeom>
        </p:spPr>
      </p:pic>
      <p:pic>
        <p:nvPicPr>
          <p:cNvPr id="7" name="Grafik 6"/>
          <p:cNvPicPr>
            <a:picLocks noChangeAspect="1"/>
          </p:cNvPicPr>
          <p:nvPr/>
        </p:nvPicPr>
        <p:blipFill>
          <a:blip r:embed="rId4"/>
          <a:stretch>
            <a:fillRect/>
          </a:stretch>
        </p:blipFill>
        <p:spPr>
          <a:xfrm>
            <a:off x="5932477" y="4626837"/>
            <a:ext cx="1350007" cy="849516"/>
          </a:xfrm>
          <a:prstGeom prst="rect">
            <a:avLst/>
          </a:prstGeom>
        </p:spPr>
      </p:pic>
      <p:sp>
        <p:nvSpPr>
          <p:cNvPr id="8" name="Stern mit 4 Zacken 7"/>
          <p:cNvSpPr/>
          <p:nvPr/>
        </p:nvSpPr>
        <p:spPr>
          <a:xfrm rot="20257188">
            <a:off x="6842206" y="3503661"/>
            <a:ext cx="493066" cy="493066"/>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Frutiger Next Com" panose="020B0503040204020203" pitchFamily="34" charset="0"/>
            </a:endParaRPr>
          </a:p>
        </p:txBody>
      </p:sp>
      <p:sp>
        <p:nvSpPr>
          <p:cNvPr id="9" name="Stern mit 4 Zacken 8"/>
          <p:cNvSpPr/>
          <p:nvPr/>
        </p:nvSpPr>
        <p:spPr>
          <a:xfrm rot="1800000">
            <a:off x="6069578" y="3629183"/>
            <a:ext cx="366197" cy="366197"/>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Frutiger Next Com" panose="020B0503040204020203" pitchFamily="34" charset="0"/>
            </a:endParaRPr>
          </a:p>
        </p:txBody>
      </p:sp>
      <p:pic>
        <p:nvPicPr>
          <p:cNvPr id="10" name="Picture 4" descr="https://www.captechconsulting.com/blogs/library/bfc0db2a106e4c3d98b0376ad2731f26.ashx?la=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098" r="64011"/>
          <a:stretch/>
        </p:blipFill>
        <p:spPr bwMode="auto">
          <a:xfrm>
            <a:off x="4988248" y="2204864"/>
            <a:ext cx="279918" cy="40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6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42" presetClass="path" presetSubtype="0" accel="50000" decel="50000" fill="hold" grpId="3" nodeType="withEffect">
                                  <p:stCondLst>
                                    <p:cond delay="0"/>
                                  </p:stCondLst>
                                  <p:childTnLst>
                                    <p:animMotion origin="layout" path="M 3.05556E-6 7.40741E-7 L 0.00034 0.02616 " pathEditMode="relative" rAng="0" ptsTypes="AA">
                                      <p:cBhvr>
                                        <p:cTn id="28" dur="1000" fill="hold"/>
                                        <p:tgtEl>
                                          <p:spTgt spid="8"/>
                                        </p:tgtEl>
                                        <p:attrNameLst>
                                          <p:attrName>ppt_x</p:attrName>
                                          <p:attrName>ppt_y</p:attrName>
                                        </p:attrNameLst>
                                      </p:cBhvr>
                                      <p:rCtr x="17" y="1296"/>
                                    </p:animMotion>
                                  </p:childTnLst>
                                </p:cTn>
                              </p:par>
                              <p:par>
                                <p:cTn id="29" presetID="8" presetClass="emph" presetSubtype="0" fill="hold" grpId="1" nodeType="withEffect">
                                  <p:stCondLst>
                                    <p:cond delay="0"/>
                                  </p:stCondLst>
                                  <p:childTnLst>
                                    <p:animRot by="10800000">
                                      <p:cBhvr>
                                        <p:cTn id="30" dur="1000" fill="hold"/>
                                        <p:tgtEl>
                                          <p:spTgt spid="8"/>
                                        </p:tgtEl>
                                        <p:attrNameLst>
                                          <p:attrName>r</p:attrName>
                                        </p:attrNameLst>
                                      </p:cBhvr>
                                    </p:animRo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42" presetClass="path" presetSubtype="0" accel="50000" decel="50000" fill="hold" grpId="3" nodeType="withEffect">
                                  <p:stCondLst>
                                    <p:cond delay="0"/>
                                  </p:stCondLst>
                                  <p:childTnLst>
                                    <p:animMotion origin="layout" path="M -3.88889E-6 2.96296E-6 L -0.02465 0.00208 " pathEditMode="relative" rAng="0" ptsTypes="AA">
                                      <p:cBhvr>
                                        <p:cTn id="37" dur="1000" fill="hold"/>
                                        <p:tgtEl>
                                          <p:spTgt spid="9"/>
                                        </p:tgtEl>
                                        <p:attrNameLst>
                                          <p:attrName>ppt_x</p:attrName>
                                          <p:attrName>ppt_y</p:attrName>
                                        </p:attrNameLst>
                                      </p:cBhvr>
                                      <p:rCtr x="-1233" y="93"/>
                                    </p:animMotion>
                                  </p:childTnLst>
                                </p:cTn>
                              </p:par>
                              <p:par>
                                <p:cTn id="38" presetID="8" presetClass="emph" presetSubtype="0" fill="hold" grpId="1" nodeType="withEffect">
                                  <p:stCondLst>
                                    <p:cond delay="0"/>
                                  </p:stCondLst>
                                  <p:childTnLst>
                                    <p:animRot by="10800000">
                                      <p:cBhvr>
                                        <p:cTn id="39" dur="1000" fill="hold"/>
                                        <p:tgtEl>
                                          <p:spTgt spid="9"/>
                                        </p:tgtEl>
                                        <p:attrNameLst>
                                          <p:attrName>r</p:attrName>
                                        </p:attrNameLst>
                                      </p:cBhvr>
                                    </p:animRot>
                                  </p:childTnLst>
                                </p:cTn>
                              </p:par>
                            </p:childTnLst>
                          </p:cTn>
                        </p:par>
                        <p:par>
                          <p:cTn id="40" fill="hold">
                            <p:stCondLst>
                              <p:cond delay="1000"/>
                            </p:stCondLst>
                            <p:childTnLst>
                              <p:par>
                                <p:cTn id="41" presetID="31" presetClass="exit" presetSubtype="0" fill="hold" grpId="2" nodeType="after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anim calcmode="lin" valueType="num">
                                      <p:cBhvr>
                                        <p:cTn id="44" dur="500"/>
                                        <p:tgtEl>
                                          <p:spTgt spid="8"/>
                                        </p:tgtEl>
                                        <p:attrNameLst>
                                          <p:attrName>style.rotation</p:attrName>
                                        </p:attrNameLst>
                                      </p:cBhvr>
                                      <p:tavLst>
                                        <p:tav tm="0">
                                          <p:val>
                                            <p:fltVal val="0"/>
                                          </p:val>
                                        </p:tav>
                                        <p:tav tm="100000">
                                          <p:val>
                                            <p:fltVal val="90"/>
                                          </p:val>
                                        </p:tav>
                                      </p:tavLst>
                                    </p:anim>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31" presetClass="exit" presetSubtype="0" fill="hold" grpId="2" nodeType="with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anim calcmode="lin" valueType="num">
                                      <p:cBhvr>
                                        <p:cTn id="50" dur="500"/>
                                        <p:tgtEl>
                                          <p:spTgt spid="9"/>
                                        </p:tgtEl>
                                        <p:attrNameLst>
                                          <p:attrName>style.rotation</p:attrName>
                                        </p:attrNameLst>
                                      </p:cBhvr>
                                      <p:tavLst>
                                        <p:tav tm="0">
                                          <p:val>
                                            <p:fltVal val="0"/>
                                          </p:val>
                                        </p:tav>
                                        <p:tav tm="100000">
                                          <p:val>
                                            <p:fltVal val="90"/>
                                          </p:val>
                                        </p:tav>
                                      </p:tavLst>
                                    </p:anim>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8" grpId="2" animBg="1"/>
      <p:bldP spid="8" grpId="3" animBg="1"/>
      <p:bldP spid="9" grpId="0" animBg="1"/>
      <p:bldP spid="9" grpId="1" animBg="1"/>
      <p:bldP spid="9" grpId="2" animBg="1"/>
      <p:bldP spid="9"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Monolithische Frustration</a:t>
            </a:r>
          </a:p>
        </p:txBody>
      </p:sp>
      <p:sp>
        <p:nvSpPr>
          <p:cNvPr id="3" name="Inhaltsplatzhalter 2"/>
          <p:cNvSpPr>
            <a:spLocks noGrp="1"/>
          </p:cNvSpPr>
          <p:nvPr>
            <p:ph idx="1"/>
          </p:nvPr>
        </p:nvSpPr>
        <p:spPr/>
        <p:txBody>
          <a:bodyPr>
            <a:normAutofit/>
          </a:bodyPr>
          <a:lstStyle/>
          <a:p>
            <a:r>
              <a:rPr lang="de-CH" sz="2000" dirty="0"/>
              <a:t>Umsetzung von Features dauert zu lange</a:t>
            </a:r>
          </a:p>
          <a:p>
            <a:r>
              <a:rPr lang="de-CH" sz="2000" dirty="0"/>
              <a:t>Architektur-Qualität nimmt ab (an Bedeutung)</a:t>
            </a:r>
          </a:p>
          <a:p>
            <a:r>
              <a:rPr lang="de-CH" sz="2000" dirty="0"/>
              <a:t>Technologische Schulden sind bekannt</a:t>
            </a:r>
          </a:p>
          <a:p>
            <a:r>
              <a:rPr lang="de-CH" sz="2000" dirty="0"/>
              <a:t>«</a:t>
            </a:r>
            <a:r>
              <a:rPr lang="de-CH" sz="2000" dirty="0" err="1"/>
              <a:t>ility</a:t>
            </a:r>
            <a:r>
              <a:rPr lang="de-CH" sz="2000" dirty="0"/>
              <a:t>» Probleme wohin man schaut</a:t>
            </a:r>
          </a:p>
          <a:p>
            <a:r>
              <a:rPr lang="de-CH" sz="2000" dirty="0" err="1"/>
              <a:t>Deployment</a:t>
            </a:r>
            <a:r>
              <a:rPr lang="de-CH" sz="2000" dirty="0"/>
              <a:t> ist kompliziert und dauert lang</a:t>
            </a:r>
          </a:p>
          <a:p>
            <a:r>
              <a:rPr lang="de-CH" sz="2000" dirty="0"/>
              <a:t>Skalierung hat Limit erreicht</a:t>
            </a:r>
          </a:p>
          <a:p>
            <a:r>
              <a:rPr lang="de-CH" sz="2000" b="1" dirty="0" err="1"/>
              <a:t>Replacement</a:t>
            </a:r>
            <a:r>
              <a:rPr lang="de-CH" sz="2000" b="1" dirty="0"/>
              <a:t>/</a:t>
            </a:r>
            <a:r>
              <a:rPr lang="de-CH" sz="2000" b="1" dirty="0" err="1"/>
              <a:t>Refactoring</a:t>
            </a:r>
            <a:r>
              <a:rPr lang="de-CH" sz="2000" b="1" dirty="0"/>
              <a:t> ist zu teuer</a:t>
            </a:r>
          </a:p>
        </p:txBody>
      </p:sp>
      <p:pic>
        <p:nvPicPr>
          <p:cNvPr id="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7983" t="69" r="18772" b="1"/>
          <a:stretch/>
        </p:blipFill>
        <p:spPr bwMode="auto">
          <a:xfrm>
            <a:off x="6236674" y="1690688"/>
            <a:ext cx="5955326" cy="458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1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Modularisierungskonzept</a:t>
            </a:r>
          </a:p>
        </p:txBody>
      </p:sp>
      <p:sp>
        <p:nvSpPr>
          <p:cNvPr id="3" name="Inhaltsplatzhalter 2"/>
          <p:cNvSpPr>
            <a:spLocks noGrp="1"/>
          </p:cNvSpPr>
          <p:nvPr>
            <p:ph idx="1"/>
          </p:nvPr>
        </p:nvSpPr>
        <p:spPr/>
        <p:txBody>
          <a:bodyPr>
            <a:normAutofit/>
          </a:bodyPr>
          <a:lstStyle/>
          <a:p>
            <a:r>
              <a:rPr lang="de-CH" sz="2000" dirty="0" err="1"/>
              <a:t>Independently</a:t>
            </a:r>
            <a:r>
              <a:rPr lang="de-CH" sz="2000" dirty="0"/>
              <a:t> </a:t>
            </a:r>
            <a:r>
              <a:rPr lang="de-CH" sz="2000" dirty="0" err="1"/>
              <a:t>deploy</a:t>
            </a:r>
            <a:r>
              <a:rPr lang="de-CH" sz="2000" dirty="0"/>
              <a:t>, upgrade, </a:t>
            </a:r>
            <a:r>
              <a:rPr lang="de-CH" sz="2000" dirty="0" err="1"/>
              <a:t>scale</a:t>
            </a:r>
            <a:r>
              <a:rPr lang="de-CH" sz="2000" dirty="0"/>
              <a:t>, </a:t>
            </a:r>
            <a:r>
              <a:rPr lang="de-CH" sz="2000" dirty="0" err="1"/>
              <a:t>replace</a:t>
            </a:r>
            <a:endParaRPr lang="de-CH" sz="2000" dirty="0"/>
          </a:p>
          <a:p>
            <a:r>
              <a:rPr lang="de-CH" sz="2000" dirty="0" err="1"/>
              <a:t>Explicitely</a:t>
            </a:r>
            <a:r>
              <a:rPr lang="de-CH" sz="2000" dirty="0"/>
              <a:t> </a:t>
            </a:r>
            <a:r>
              <a:rPr lang="de-CH" sz="2000" dirty="0" err="1"/>
              <a:t>Published</a:t>
            </a:r>
            <a:r>
              <a:rPr lang="de-CH" sz="2000" dirty="0"/>
              <a:t> Interface: keine Änderung in der Schnittstelle</a:t>
            </a:r>
          </a:p>
          <a:p>
            <a:r>
              <a:rPr lang="de-CH" sz="2000" dirty="0"/>
              <a:t>Light-</a:t>
            </a:r>
            <a:r>
              <a:rPr lang="de-CH" sz="2000" dirty="0" err="1"/>
              <a:t>weight</a:t>
            </a:r>
            <a:r>
              <a:rPr lang="de-CH" sz="2000" dirty="0"/>
              <a:t> </a:t>
            </a:r>
            <a:r>
              <a:rPr lang="de-CH" sz="2000" dirty="0" err="1"/>
              <a:t>communication</a:t>
            </a:r>
            <a:r>
              <a:rPr lang="de-CH" sz="2000" dirty="0"/>
              <a:t>: HTTP</a:t>
            </a:r>
          </a:p>
          <a:p>
            <a:r>
              <a:rPr lang="de-CH" sz="2000" dirty="0" err="1"/>
              <a:t>Functional</a:t>
            </a:r>
            <a:r>
              <a:rPr lang="de-CH" sz="2000" dirty="0"/>
              <a:t> </a:t>
            </a:r>
            <a:r>
              <a:rPr lang="de-CH" sz="2000" dirty="0" err="1"/>
              <a:t>Decompensation</a:t>
            </a:r>
            <a:r>
              <a:rPr lang="de-CH" sz="2000" dirty="0"/>
              <a:t>: auftrennen nach fachlichen Aspekten (</a:t>
            </a:r>
            <a:r>
              <a:rPr lang="de-CH" sz="2000" dirty="0" err="1"/>
              <a:t>Use</a:t>
            </a:r>
            <a:r>
              <a:rPr lang="de-CH" sz="2000" dirty="0"/>
              <a:t>-Cases)</a:t>
            </a:r>
          </a:p>
          <a:p>
            <a:r>
              <a:rPr lang="de-CH" sz="2000" dirty="0"/>
              <a:t>Single </a:t>
            </a:r>
            <a:r>
              <a:rPr lang="de-CH" sz="2000" dirty="0" err="1"/>
              <a:t>Responsibility</a:t>
            </a:r>
            <a:r>
              <a:rPr lang="de-CH" sz="2000" dirty="0"/>
              <a:t> </a:t>
            </a:r>
            <a:r>
              <a:rPr lang="de-CH" sz="2000" dirty="0" err="1"/>
              <a:t>Principle</a:t>
            </a:r>
            <a:r>
              <a:rPr lang="de-CH" sz="2000" dirty="0"/>
              <a:t>: eine Aufgabe pro Service</a:t>
            </a:r>
          </a:p>
          <a:p>
            <a:r>
              <a:rPr lang="de-CH" sz="2000" dirty="0" err="1"/>
              <a:t>Polyglot</a:t>
            </a:r>
            <a:r>
              <a:rPr lang="de-CH" sz="2000" dirty="0"/>
              <a:t>: freie Wahl der Technologien</a:t>
            </a:r>
          </a:p>
        </p:txBody>
      </p:sp>
      <p:pic>
        <p:nvPicPr>
          <p:cNvPr id="4" name="Picture 4" descr="Image result for microservice"/>
          <p:cNvPicPr>
            <a:picLocks noChangeAspect="1" noChangeArrowheads="1"/>
          </p:cNvPicPr>
          <p:nvPr/>
        </p:nvPicPr>
        <p:blipFill rotWithShape="1">
          <a:blip r:embed="rId2">
            <a:extLst>
              <a:ext uri="{28A0092B-C50C-407E-A947-70E740481C1C}">
                <a14:useLocalDpi xmlns:a14="http://schemas.microsoft.com/office/drawing/2010/main" val="0"/>
              </a:ext>
            </a:extLst>
          </a:blip>
          <a:srcRect t="21424" b="40843"/>
          <a:stretch/>
        </p:blipFill>
        <p:spPr bwMode="auto">
          <a:xfrm>
            <a:off x="-1" y="4391025"/>
            <a:ext cx="12192001"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3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Aufteilung von Monolithen</a:t>
            </a:r>
          </a:p>
        </p:txBody>
      </p:sp>
      <p:sp>
        <p:nvSpPr>
          <p:cNvPr id="3" name="Inhaltsplatzhalter 2"/>
          <p:cNvSpPr>
            <a:spLocks noGrp="1"/>
          </p:cNvSpPr>
          <p:nvPr>
            <p:ph idx="1"/>
          </p:nvPr>
        </p:nvSpPr>
        <p:spPr/>
        <p:txBody>
          <a:bodyPr/>
          <a:lstStyle/>
          <a:p>
            <a:endParaRPr lang="de-CH"/>
          </a:p>
        </p:txBody>
      </p:sp>
      <p:sp>
        <p:nvSpPr>
          <p:cNvPr id="4" name="Rechteck 3"/>
          <p:cNvSpPr/>
          <p:nvPr/>
        </p:nvSpPr>
        <p:spPr>
          <a:xfrm>
            <a:off x="3617717" y="2636912"/>
            <a:ext cx="923442" cy="3962301"/>
          </a:xfrm>
          <a:prstGeom prst="rect">
            <a:avLst/>
          </a:prstGeom>
          <a:solidFill>
            <a:srgbClr val="92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CH" dirty="0">
                <a:latin typeface="Frutiger Next Com" panose="020B0503040204020203" pitchFamily="34" charset="0"/>
              </a:rPr>
              <a:t>Search</a:t>
            </a:r>
          </a:p>
        </p:txBody>
      </p:sp>
      <p:sp>
        <p:nvSpPr>
          <p:cNvPr id="5" name="Rechteck 4"/>
          <p:cNvSpPr/>
          <p:nvPr/>
        </p:nvSpPr>
        <p:spPr>
          <a:xfrm>
            <a:off x="4541159" y="2636912"/>
            <a:ext cx="895150" cy="3962301"/>
          </a:xfrm>
          <a:prstGeom prst="rect">
            <a:avLst/>
          </a:prstGeom>
          <a:solidFill>
            <a:srgbClr val="92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CH" dirty="0" err="1">
                <a:latin typeface="Frutiger Next Com" panose="020B0503040204020203" pitchFamily="34" charset="0"/>
              </a:rPr>
              <a:t>Basket</a:t>
            </a:r>
            <a:endParaRPr lang="de-CH" dirty="0">
              <a:latin typeface="Frutiger Next Com" panose="020B0503040204020203" pitchFamily="34" charset="0"/>
            </a:endParaRPr>
          </a:p>
        </p:txBody>
      </p:sp>
      <p:sp>
        <p:nvSpPr>
          <p:cNvPr id="6" name="Rechteck 5"/>
          <p:cNvSpPr/>
          <p:nvPr/>
        </p:nvSpPr>
        <p:spPr>
          <a:xfrm>
            <a:off x="5436309" y="2636912"/>
            <a:ext cx="895150" cy="3962301"/>
          </a:xfrm>
          <a:prstGeom prst="rect">
            <a:avLst/>
          </a:prstGeom>
          <a:solidFill>
            <a:srgbClr val="92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CH" dirty="0">
                <a:latin typeface="Frutiger Next Com" panose="020B0503040204020203" pitchFamily="34" charset="0"/>
              </a:rPr>
              <a:t>Order</a:t>
            </a:r>
          </a:p>
        </p:txBody>
      </p:sp>
      <p:sp>
        <p:nvSpPr>
          <p:cNvPr id="7" name="Rechteck 6"/>
          <p:cNvSpPr/>
          <p:nvPr/>
        </p:nvSpPr>
        <p:spPr>
          <a:xfrm>
            <a:off x="6286984" y="2636912"/>
            <a:ext cx="1056609" cy="3962301"/>
          </a:xfrm>
          <a:prstGeom prst="rect">
            <a:avLst/>
          </a:prstGeom>
          <a:solidFill>
            <a:srgbClr val="92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CH" dirty="0">
                <a:latin typeface="Frutiger Next Com" panose="020B0503040204020203" pitchFamily="34" charset="0"/>
              </a:rPr>
              <a:t>Payment</a:t>
            </a:r>
          </a:p>
        </p:txBody>
      </p:sp>
      <p:sp>
        <p:nvSpPr>
          <p:cNvPr id="8" name="Rechteck 7"/>
          <p:cNvSpPr/>
          <p:nvPr/>
        </p:nvSpPr>
        <p:spPr>
          <a:xfrm>
            <a:off x="7335900" y="2636912"/>
            <a:ext cx="1149858" cy="3962301"/>
          </a:xfrm>
          <a:prstGeom prst="rect">
            <a:avLst/>
          </a:prstGeom>
          <a:solidFill>
            <a:srgbClr val="92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CH" dirty="0" err="1">
                <a:latin typeface="Frutiger Next Com" panose="020B0503040204020203" pitchFamily="34" charset="0"/>
              </a:rPr>
              <a:t>Inventory</a:t>
            </a:r>
            <a:endParaRPr lang="de-CH" dirty="0">
              <a:latin typeface="Frutiger Next Com" panose="020B0503040204020203" pitchFamily="34" charset="0"/>
            </a:endParaRPr>
          </a:p>
        </p:txBody>
      </p:sp>
      <p:pic>
        <p:nvPicPr>
          <p:cNvPr id="9" name="Picture 2" descr="Image result for icon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618" y="1546989"/>
            <a:ext cx="745661" cy="7456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icon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936" y="1546989"/>
            <a:ext cx="745661" cy="7456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icon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0739" y="1546989"/>
            <a:ext cx="745661" cy="745661"/>
          </a:xfrm>
          <a:prstGeom prst="rect">
            <a:avLst/>
          </a:prstGeom>
          <a:noFill/>
          <a:extLst>
            <a:ext uri="{909E8E84-426E-40DD-AFC4-6F175D3DCCD1}">
              <a14:hiddenFill xmlns:a14="http://schemas.microsoft.com/office/drawing/2010/main">
                <a:solidFill>
                  <a:srgbClr val="FFFFFF"/>
                </a:solidFill>
              </a14:hiddenFill>
            </a:ext>
          </a:extLst>
        </p:spPr>
      </p:pic>
      <p:sp>
        <p:nvSpPr>
          <p:cNvPr id="12" name="Geschweifte Klammer links 11"/>
          <p:cNvSpPr/>
          <p:nvPr/>
        </p:nvSpPr>
        <p:spPr>
          <a:xfrm rot="5400000">
            <a:off x="6741497" y="1249661"/>
            <a:ext cx="264541" cy="2404954"/>
          </a:xfrm>
          <a:prstGeom prst="leftBrace">
            <a:avLst>
              <a:gd name="adj1" fmla="val 49739"/>
              <a:gd name="adj2" fmla="val 50000"/>
            </a:avLst>
          </a:prstGeom>
          <a:ln w="25400"/>
        </p:spPr>
        <p:style>
          <a:lnRef idx="1">
            <a:schemeClr val="accent3"/>
          </a:lnRef>
          <a:fillRef idx="0">
            <a:schemeClr val="accent3"/>
          </a:fillRef>
          <a:effectRef idx="0">
            <a:schemeClr val="accent3"/>
          </a:effectRef>
          <a:fontRef idx="minor">
            <a:schemeClr val="tx1"/>
          </a:fontRef>
        </p:style>
        <p:txBody>
          <a:bodyPr rtlCol="0" anchor="ctr"/>
          <a:lstStyle/>
          <a:p>
            <a:pPr algn="ctr"/>
            <a:endParaRPr lang="de-CH"/>
          </a:p>
        </p:txBody>
      </p:sp>
      <p:pic>
        <p:nvPicPr>
          <p:cNvPr id="13" name="Picture 4" descr="Image result for icon deploy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926" y="3968457"/>
            <a:ext cx="835037" cy="835037"/>
          </a:xfrm>
          <a:prstGeom prst="rect">
            <a:avLst/>
          </a:prstGeom>
          <a:noFill/>
          <a:extLst>
            <a:ext uri="{909E8E84-426E-40DD-AFC4-6F175D3DCCD1}">
              <a14:hiddenFill xmlns:a14="http://schemas.microsoft.com/office/drawing/2010/main">
                <a:solidFill>
                  <a:srgbClr val="FFFFFF"/>
                </a:solidFill>
              </a14:hiddenFill>
            </a:ext>
          </a:extLst>
        </p:spPr>
      </p:pic>
      <p:sp>
        <p:nvSpPr>
          <p:cNvPr id="14" name="Geschweifte Klammer links 13"/>
          <p:cNvSpPr/>
          <p:nvPr/>
        </p:nvSpPr>
        <p:spPr>
          <a:xfrm rot="5400000">
            <a:off x="3296257" y="1139243"/>
            <a:ext cx="264541" cy="2625799"/>
          </a:xfrm>
          <a:prstGeom prst="leftBrace">
            <a:avLst>
              <a:gd name="adj1" fmla="val 49739"/>
              <a:gd name="adj2" fmla="val 50000"/>
            </a:avLst>
          </a:prstGeom>
          <a:ln w="25400"/>
        </p:spPr>
        <p:style>
          <a:lnRef idx="1">
            <a:schemeClr val="accent3"/>
          </a:lnRef>
          <a:fillRef idx="0">
            <a:schemeClr val="accent3"/>
          </a:fillRef>
          <a:effectRef idx="0">
            <a:schemeClr val="accent3"/>
          </a:effectRef>
          <a:fontRef idx="minor">
            <a:schemeClr val="tx1"/>
          </a:fontRef>
        </p:style>
        <p:txBody>
          <a:bodyPr rtlCol="0" anchor="ctr"/>
          <a:lstStyle/>
          <a:p>
            <a:pPr algn="ctr"/>
            <a:endParaRPr lang="de-CH"/>
          </a:p>
        </p:txBody>
      </p:sp>
      <p:pic>
        <p:nvPicPr>
          <p:cNvPr id="15" name="Picture 4" descr="Image result for icon deploy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8070" y="3968457"/>
            <a:ext cx="835037" cy="8350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icon deploy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2548" y="3968457"/>
            <a:ext cx="835037" cy="8350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icon deploy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2588" y="3968457"/>
            <a:ext cx="835037" cy="8350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icon deploy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6050" y="3968457"/>
            <a:ext cx="835037" cy="835037"/>
          </a:xfrm>
          <a:prstGeom prst="rect">
            <a:avLst/>
          </a:prstGeom>
          <a:noFill/>
          <a:extLst>
            <a:ext uri="{909E8E84-426E-40DD-AFC4-6F175D3DCCD1}">
              <a14:hiddenFill xmlns:a14="http://schemas.microsoft.com/office/drawing/2010/main">
                <a:solidFill>
                  <a:srgbClr val="FFFFFF"/>
                </a:solidFill>
              </a14:hiddenFill>
            </a:ext>
          </a:extLst>
        </p:spPr>
      </p:pic>
      <p:sp>
        <p:nvSpPr>
          <p:cNvPr id="19" name="Rechteck 18"/>
          <p:cNvSpPr/>
          <p:nvPr/>
        </p:nvSpPr>
        <p:spPr>
          <a:xfrm>
            <a:off x="4988734" y="4131639"/>
            <a:ext cx="2372188" cy="646331"/>
          </a:xfrm>
          <a:prstGeom prst="rect">
            <a:avLst/>
          </a:prstGeom>
        </p:spPr>
        <p:txBody>
          <a:bodyPr wrap="none">
            <a:spAutoFit/>
          </a:bodyPr>
          <a:lstStyle/>
          <a:p>
            <a:r>
              <a:rPr lang="de-CH" sz="3600" b="1" dirty="0"/>
              <a:t>Web-Shop</a:t>
            </a:r>
          </a:p>
        </p:txBody>
      </p:sp>
    </p:spTree>
    <p:extLst>
      <p:ext uri="{BB962C8B-B14F-4D97-AF65-F5344CB8AC3E}">
        <p14:creationId xmlns:p14="http://schemas.microsoft.com/office/powerpoint/2010/main" val="220488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4.58333E-6 3.7037E-7 L -0.16446 -0.00023 " pathEditMode="relative" rAng="0" ptsTypes="AA">
                                      <p:cBhvr>
                                        <p:cTn id="9" dur="2000" fill="hold"/>
                                        <p:tgtEl>
                                          <p:spTgt spid="4"/>
                                        </p:tgtEl>
                                        <p:attrNameLst>
                                          <p:attrName>ppt_x</p:attrName>
                                          <p:attrName>ppt_y</p:attrName>
                                        </p:attrNameLst>
                                      </p:cBhvr>
                                      <p:rCtr x="-8229" y="-23"/>
                                    </p:animMotion>
                                  </p:childTnLst>
                                </p:cTn>
                              </p:par>
                              <p:par>
                                <p:cTn id="10" presetID="42" presetClass="path" presetSubtype="0" accel="50000" decel="50000" fill="hold" grpId="0" nodeType="withEffect">
                                  <p:stCondLst>
                                    <p:cond delay="0"/>
                                  </p:stCondLst>
                                  <p:childTnLst>
                                    <p:animMotion origin="layout" path="M -4.58333E-6 3.7037E-7 L -0.07604 3.7037E-7 " pathEditMode="relative" rAng="0" ptsTypes="AA">
                                      <p:cBhvr>
                                        <p:cTn id="11" dur="2000" fill="hold"/>
                                        <p:tgtEl>
                                          <p:spTgt spid="5"/>
                                        </p:tgtEl>
                                        <p:attrNameLst>
                                          <p:attrName>ppt_x</p:attrName>
                                          <p:attrName>ppt_y</p:attrName>
                                        </p:attrNameLst>
                                      </p:cBhvr>
                                      <p:rCtr x="-3802" y="0"/>
                                    </p:animMotion>
                                  </p:childTnLst>
                                </p:cTn>
                              </p:par>
                              <p:par>
                                <p:cTn id="12" presetID="42" presetClass="path" presetSubtype="0" accel="50000" decel="50000" fill="hold" grpId="0" nodeType="withEffect">
                                  <p:stCondLst>
                                    <p:cond delay="0"/>
                                  </p:stCondLst>
                                  <p:childTnLst>
                                    <p:animMotion origin="layout" path="M -2.08333E-6 3.7037E-7 L 0.02396 3.7037E-7 " pathEditMode="relative" rAng="0" ptsTypes="AA">
                                      <p:cBhvr>
                                        <p:cTn id="13" dur="2000" fill="hold"/>
                                        <p:tgtEl>
                                          <p:spTgt spid="6"/>
                                        </p:tgtEl>
                                        <p:attrNameLst>
                                          <p:attrName>ppt_x</p:attrName>
                                          <p:attrName>ppt_y</p:attrName>
                                        </p:attrNameLst>
                                      </p:cBhvr>
                                      <p:rCtr x="1198" y="0"/>
                                    </p:animMotion>
                                  </p:childTnLst>
                                </p:cTn>
                              </p:par>
                              <p:par>
                                <p:cTn id="14" presetID="42" presetClass="path" presetSubtype="0" accel="50000" decel="50000" fill="hold" grpId="0" nodeType="withEffect">
                                  <p:stCondLst>
                                    <p:cond delay="0"/>
                                  </p:stCondLst>
                                  <p:childTnLst>
                                    <p:animMotion origin="layout" path="M -4.375E-6 3.7037E-7 L 0.08165 -0.00116 " pathEditMode="relative" rAng="0" ptsTypes="AA">
                                      <p:cBhvr>
                                        <p:cTn id="15" dur="2000" fill="hold"/>
                                        <p:tgtEl>
                                          <p:spTgt spid="7"/>
                                        </p:tgtEl>
                                        <p:attrNameLst>
                                          <p:attrName>ppt_x</p:attrName>
                                          <p:attrName>ppt_y</p:attrName>
                                        </p:attrNameLst>
                                      </p:cBhvr>
                                      <p:rCtr x="4076" y="-69"/>
                                    </p:animMotion>
                                  </p:childTnLst>
                                </p:cTn>
                              </p:par>
                              <p:par>
                                <p:cTn id="16" presetID="42" presetClass="path" presetSubtype="0" accel="50000" decel="50000" fill="hold" grpId="0" nodeType="withEffect">
                                  <p:stCondLst>
                                    <p:cond delay="0"/>
                                  </p:stCondLst>
                                  <p:childTnLst>
                                    <p:animMotion origin="layout" path="M 1.875E-6 3.7037E-7 L 0.15 3.7037E-7 " pathEditMode="relative" rAng="0" ptsTypes="AA">
                                      <p:cBhvr>
                                        <p:cTn id="17" dur="2000" fill="hold"/>
                                        <p:tgtEl>
                                          <p:spTgt spid="8"/>
                                        </p:tgtEl>
                                        <p:attrNameLst>
                                          <p:attrName>ppt_x</p:attrName>
                                          <p:attrName>ppt_y</p:attrName>
                                        </p:attrNameLst>
                                      </p:cBhvr>
                                      <p:rCtr x="7500" y="0"/>
                                    </p:animMotion>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par>
                                <p:cTn id="32" presetID="31"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 calcmode="lin" valueType="num">
                                      <p:cBhvr>
                                        <p:cTn id="36" dur="1000" fill="hold"/>
                                        <p:tgtEl>
                                          <p:spTgt spid="16"/>
                                        </p:tgtEl>
                                        <p:attrNameLst>
                                          <p:attrName>style.rotation</p:attrName>
                                        </p:attrNameLst>
                                      </p:cBhvr>
                                      <p:tavLst>
                                        <p:tav tm="0">
                                          <p:val>
                                            <p:fltVal val="90"/>
                                          </p:val>
                                        </p:tav>
                                        <p:tav tm="100000">
                                          <p:val>
                                            <p:fltVal val="0"/>
                                          </p:val>
                                        </p:tav>
                                      </p:tavLst>
                                    </p:anim>
                                    <p:animEffect transition="in" filter="fade">
                                      <p:cBhvr>
                                        <p:cTn id="37" dur="1000"/>
                                        <p:tgtEl>
                                          <p:spTgt spid="16"/>
                                        </p:tgtEl>
                                      </p:cBhvr>
                                    </p:animEffect>
                                  </p:childTnLst>
                                </p:cTn>
                              </p:par>
                              <p:par>
                                <p:cTn id="38" presetID="3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par>
                                <p:cTn id="44" presetID="31"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par>
                                <p:cTn id="62" presetID="22" presetClass="entr" presetSubtype="4"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00"/>
                                        <p:tgtEl>
                                          <p:spTgt spid="10"/>
                                        </p:tgtEl>
                                      </p:cBhvr>
                                    </p:animEffect>
                                  </p:childTnLst>
                                </p:cTn>
                              </p:par>
                              <p:par>
                                <p:cTn id="65" presetID="22" presetClass="entr" presetSubtype="4"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P spid="14"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Praxisbeispiel: Mitarbeiter-Daten</a:t>
            </a:r>
          </a:p>
        </p:txBody>
      </p:sp>
      <p:cxnSp>
        <p:nvCxnSpPr>
          <p:cNvPr id="4" name="Gerade Verbindung mit Pfeil 3"/>
          <p:cNvCxnSpPr/>
          <p:nvPr/>
        </p:nvCxnSpPr>
        <p:spPr>
          <a:xfrm flipH="1">
            <a:off x="3901757" y="2120387"/>
            <a:ext cx="3157806" cy="816205"/>
          </a:xfrm>
          <a:prstGeom prst="straightConnector1">
            <a:avLst/>
          </a:prstGeom>
          <a:noFill/>
          <a:ln w="25400" cap="flat" cmpd="sng" algn="ctr">
            <a:solidFill>
              <a:srgbClr val="A39F9C"/>
            </a:solidFill>
            <a:prstDash val="solid"/>
            <a:tailEnd type="triangle" w="lg" len="lg"/>
          </a:ln>
          <a:effectLst>
            <a:outerShdw blurRad="40000" dist="20000" dir="5400000" rotWithShape="0">
              <a:srgbClr val="000000">
                <a:alpha val="38000"/>
              </a:srgbClr>
            </a:outerShdw>
          </a:effectLst>
        </p:spPr>
      </p:cxnSp>
      <p:cxnSp>
        <p:nvCxnSpPr>
          <p:cNvPr id="5" name="Gerade Verbindung mit Pfeil 4"/>
          <p:cNvCxnSpPr/>
          <p:nvPr/>
        </p:nvCxnSpPr>
        <p:spPr>
          <a:xfrm flipH="1">
            <a:off x="3917457" y="2086782"/>
            <a:ext cx="4641274" cy="1033433"/>
          </a:xfrm>
          <a:prstGeom prst="straightConnector1">
            <a:avLst/>
          </a:prstGeom>
          <a:noFill/>
          <a:ln w="25400" cap="flat" cmpd="sng" algn="ctr">
            <a:solidFill>
              <a:srgbClr val="A39F9C"/>
            </a:solidFill>
            <a:prstDash val="solid"/>
            <a:tailEnd type="triangle" w="lg" len="lg"/>
          </a:ln>
          <a:effectLst>
            <a:outerShdw blurRad="40000" dist="20000" dir="5400000" rotWithShape="0">
              <a:srgbClr val="000000">
                <a:alpha val="38000"/>
              </a:srgbClr>
            </a:outerShdw>
          </a:effectLst>
        </p:spPr>
      </p:cxnSp>
      <p:cxnSp>
        <p:nvCxnSpPr>
          <p:cNvPr id="6" name="Gerade Verbindung mit Pfeil 5"/>
          <p:cNvCxnSpPr/>
          <p:nvPr/>
        </p:nvCxnSpPr>
        <p:spPr>
          <a:xfrm flipH="1">
            <a:off x="3901757" y="2811406"/>
            <a:ext cx="2797000" cy="462394"/>
          </a:xfrm>
          <a:prstGeom prst="straightConnector1">
            <a:avLst/>
          </a:prstGeom>
          <a:noFill/>
          <a:ln w="25400" cap="flat" cmpd="sng" algn="ctr">
            <a:solidFill>
              <a:srgbClr val="A39F9C"/>
            </a:solidFill>
            <a:prstDash val="solid"/>
            <a:tailEnd type="triangle" w="lg" len="lg"/>
          </a:ln>
          <a:effectLst>
            <a:outerShdw blurRad="40000" dist="20000" dir="5400000" rotWithShape="0">
              <a:srgbClr val="000000">
                <a:alpha val="38000"/>
              </a:srgbClr>
            </a:outerShdw>
          </a:effectLst>
        </p:spPr>
      </p:cxnSp>
      <p:sp>
        <p:nvSpPr>
          <p:cNvPr id="7" name="Rechteck 6"/>
          <p:cNvSpPr/>
          <p:nvPr/>
        </p:nvSpPr>
        <p:spPr>
          <a:xfrm>
            <a:off x="6744181" y="2564904"/>
            <a:ext cx="2461870" cy="374073"/>
          </a:xfrm>
          <a:prstGeom prst="rect">
            <a:avLst/>
          </a:prstGeom>
          <a:solidFill>
            <a:srgbClr val="A39F9C"/>
          </a:solidFill>
          <a:ln w="25400" cap="flat" cmpd="sng" algn="ctr">
            <a:solidFill>
              <a:srgbClr val="A39F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err="1">
                <a:ln>
                  <a:noFill/>
                </a:ln>
                <a:solidFill>
                  <a:srgbClr val="FFFFFF"/>
                </a:solidFill>
                <a:effectLst/>
                <a:uLnTx/>
                <a:uFillTx/>
                <a:latin typeface="Frutiger Next Com"/>
                <a:ea typeface="+mn-ea"/>
                <a:cs typeface="+mn-cs"/>
              </a:rPr>
              <a:t>MaPersistency</a:t>
            </a:r>
            <a:endParaRPr kumimoji="0" lang="de-CH" sz="1800" b="0" i="0" u="none" strike="noStrike" kern="0" cap="none" spc="0" normalizeH="0" baseline="0" noProof="0" dirty="0">
              <a:ln>
                <a:noFill/>
              </a:ln>
              <a:solidFill>
                <a:srgbClr val="FFFFFF"/>
              </a:solidFill>
              <a:effectLst/>
              <a:uLnTx/>
              <a:uFillTx/>
              <a:latin typeface="Frutiger Next Com"/>
              <a:ea typeface="+mn-ea"/>
              <a:cs typeface="+mn-cs"/>
            </a:endParaRPr>
          </a:p>
        </p:txBody>
      </p:sp>
      <p:sp>
        <p:nvSpPr>
          <p:cNvPr id="8" name="Rechteck 7"/>
          <p:cNvSpPr/>
          <p:nvPr/>
        </p:nvSpPr>
        <p:spPr>
          <a:xfrm>
            <a:off x="6460611" y="1583013"/>
            <a:ext cx="1575456" cy="374073"/>
          </a:xfrm>
          <a:prstGeom prst="rect">
            <a:avLst/>
          </a:prstGeom>
          <a:solidFill>
            <a:srgbClr val="A39F9C"/>
          </a:solidFill>
          <a:ln w="25400" cap="flat" cmpd="sng" algn="ctr">
            <a:solidFill>
              <a:srgbClr val="A39F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err="1">
                <a:ln>
                  <a:noFill/>
                </a:ln>
                <a:solidFill>
                  <a:srgbClr val="FFFFFF"/>
                </a:solidFill>
                <a:effectLst/>
                <a:uLnTx/>
                <a:uFillTx/>
                <a:latin typeface="Frutiger Next Com"/>
                <a:ea typeface="+mn-ea"/>
                <a:cs typeface="+mn-cs"/>
              </a:rPr>
              <a:t>RestService</a:t>
            </a:r>
            <a:endParaRPr kumimoji="0" lang="de-CH" sz="1800" b="0" i="0" u="none" strike="noStrike" kern="0" cap="none" spc="0" normalizeH="0" baseline="0" noProof="0" dirty="0">
              <a:ln>
                <a:noFill/>
              </a:ln>
              <a:solidFill>
                <a:srgbClr val="FFFFFF"/>
              </a:solidFill>
              <a:effectLst/>
              <a:uLnTx/>
              <a:uFillTx/>
              <a:latin typeface="Frutiger Next Com"/>
              <a:ea typeface="+mn-ea"/>
              <a:cs typeface="+mn-cs"/>
            </a:endParaRPr>
          </a:p>
        </p:txBody>
      </p:sp>
      <p:sp>
        <p:nvSpPr>
          <p:cNvPr id="9" name="Rechteck 8"/>
          <p:cNvSpPr/>
          <p:nvPr/>
        </p:nvSpPr>
        <p:spPr>
          <a:xfrm>
            <a:off x="2166658" y="2094740"/>
            <a:ext cx="1750799" cy="374073"/>
          </a:xfrm>
          <a:prstGeom prst="rect">
            <a:avLst/>
          </a:prstGeom>
          <a:solidFill>
            <a:srgbClr val="A39F9C"/>
          </a:solidFill>
          <a:ln w="25400" cap="flat" cmpd="sng" algn="ctr">
            <a:solidFill>
              <a:srgbClr val="A39F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CH" kern="0" noProof="0" dirty="0" err="1">
                <a:solidFill>
                  <a:srgbClr val="FFFFFF"/>
                </a:solidFill>
                <a:latin typeface="Frutiger Next Com"/>
              </a:rPr>
              <a:t>AndererService</a:t>
            </a:r>
            <a:endParaRPr kumimoji="0" lang="de-CH" sz="1800" b="0" i="0" u="none" strike="noStrike" kern="0" cap="none" spc="0" normalizeH="0" baseline="0" noProof="0" dirty="0">
              <a:ln>
                <a:noFill/>
              </a:ln>
              <a:solidFill>
                <a:srgbClr val="FFFFFF"/>
              </a:solidFill>
              <a:effectLst/>
              <a:uLnTx/>
              <a:uFillTx/>
              <a:latin typeface="Frutiger Next Com"/>
              <a:ea typeface="+mn-ea"/>
              <a:cs typeface="+mn-cs"/>
            </a:endParaRPr>
          </a:p>
        </p:txBody>
      </p:sp>
      <p:sp>
        <p:nvSpPr>
          <p:cNvPr id="10" name="Rechteck 9"/>
          <p:cNvSpPr/>
          <p:nvPr/>
        </p:nvSpPr>
        <p:spPr>
          <a:xfrm>
            <a:off x="8247854" y="1583013"/>
            <a:ext cx="1916394" cy="374073"/>
          </a:xfrm>
          <a:prstGeom prst="rect">
            <a:avLst/>
          </a:prstGeom>
          <a:solidFill>
            <a:srgbClr val="A39F9C"/>
          </a:solidFill>
          <a:ln w="25400" cap="flat" cmpd="sng" algn="ctr">
            <a:solidFill>
              <a:srgbClr val="A39F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err="1">
                <a:ln>
                  <a:noFill/>
                </a:ln>
                <a:solidFill>
                  <a:srgbClr val="FFFFFF"/>
                </a:solidFill>
                <a:effectLst/>
                <a:uLnTx/>
                <a:uFillTx/>
                <a:latin typeface="Frutiger Next Com"/>
                <a:ea typeface="+mn-ea"/>
                <a:cs typeface="+mn-cs"/>
              </a:rPr>
              <a:t>SoapSer</a:t>
            </a:r>
            <a:r>
              <a:rPr lang="de-CH" kern="0" dirty="0">
                <a:solidFill>
                  <a:srgbClr val="FFFFFF"/>
                </a:solidFill>
                <a:latin typeface="Frutiger Next Com"/>
              </a:rPr>
              <a:t>vice</a:t>
            </a:r>
            <a:endParaRPr kumimoji="0" lang="de-CH" sz="1800" b="0" i="0" u="none" strike="noStrike" kern="0" cap="none" spc="0" normalizeH="0" baseline="0" noProof="0" dirty="0">
              <a:ln>
                <a:noFill/>
              </a:ln>
              <a:solidFill>
                <a:srgbClr val="FFFFFF"/>
              </a:solidFill>
              <a:effectLst/>
              <a:uLnTx/>
              <a:uFillTx/>
              <a:latin typeface="Frutiger Next Com"/>
              <a:ea typeface="+mn-ea"/>
              <a:cs typeface="+mn-cs"/>
            </a:endParaRPr>
          </a:p>
        </p:txBody>
      </p:sp>
      <p:sp>
        <p:nvSpPr>
          <p:cNvPr id="11" name="Flussdiagramm: Magnetplattenspeicher 10"/>
          <p:cNvSpPr/>
          <p:nvPr/>
        </p:nvSpPr>
        <p:spPr>
          <a:xfrm>
            <a:off x="4079714" y="5784624"/>
            <a:ext cx="1562100" cy="723900"/>
          </a:xfrm>
          <a:prstGeom prst="flowChartMagneticDisk">
            <a:avLst/>
          </a:prstGeom>
          <a:solidFill>
            <a:srgbClr val="A39F9C"/>
          </a:solidFill>
          <a:ln w="25400" cap="flat" cmpd="sng" algn="ctr">
            <a:solidFill>
              <a:srgbClr val="A39F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Frutiger Next Com"/>
                <a:ea typeface="+mn-ea"/>
                <a:cs typeface="+mn-cs"/>
              </a:rPr>
              <a:t>Ma-DB</a:t>
            </a:r>
          </a:p>
        </p:txBody>
      </p:sp>
      <p:sp>
        <p:nvSpPr>
          <p:cNvPr id="12" name="Flussdiagramm: Magnetplattenspeicher 11"/>
          <p:cNvSpPr/>
          <p:nvPr/>
        </p:nvSpPr>
        <p:spPr>
          <a:xfrm>
            <a:off x="2279489" y="5784624"/>
            <a:ext cx="1562100" cy="723900"/>
          </a:xfrm>
          <a:prstGeom prst="flowChartMagneticDisk">
            <a:avLst/>
          </a:prstGeom>
          <a:solidFill>
            <a:srgbClr val="A39F9C"/>
          </a:solidFill>
          <a:ln w="25400" cap="flat" cmpd="sng" algn="ctr">
            <a:solidFill>
              <a:srgbClr val="A39F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CH" kern="0" dirty="0">
                <a:solidFill>
                  <a:srgbClr val="FFFFFF"/>
                </a:solidFill>
                <a:latin typeface="Frutiger Next Com"/>
              </a:rPr>
              <a:t>Portrait-DB</a:t>
            </a:r>
            <a:endParaRPr kumimoji="0" lang="de-CH" sz="1800" b="0" i="0" u="none" strike="noStrike" kern="0" cap="none" spc="0" normalizeH="0" baseline="0" noProof="0" dirty="0">
              <a:ln>
                <a:noFill/>
              </a:ln>
              <a:solidFill>
                <a:srgbClr val="FFFFFF"/>
              </a:solidFill>
              <a:effectLst/>
              <a:uLnTx/>
              <a:uFillTx/>
              <a:latin typeface="Frutiger Next Com"/>
              <a:ea typeface="+mn-ea"/>
              <a:cs typeface="+mn-cs"/>
            </a:endParaRPr>
          </a:p>
        </p:txBody>
      </p:sp>
      <p:sp>
        <p:nvSpPr>
          <p:cNvPr id="13" name="Flussdiagramm: Magnetplattenspeicher 12"/>
          <p:cNvSpPr/>
          <p:nvPr/>
        </p:nvSpPr>
        <p:spPr>
          <a:xfrm>
            <a:off x="7344846" y="5784624"/>
            <a:ext cx="1562100" cy="723900"/>
          </a:xfrm>
          <a:prstGeom prst="flowChartMagneticDisk">
            <a:avLst/>
          </a:prstGeom>
          <a:solidFill>
            <a:srgbClr val="A39F9C"/>
          </a:solidFill>
          <a:ln w="25400" cap="flat" cmpd="sng" algn="ctr">
            <a:solidFill>
              <a:srgbClr val="A39F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Frutiger Next Com"/>
                <a:ea typeface="+mn-ea"/>
                <a:cs typeface="+mn-cs"/>
              </a:rPr>
              <a:t>Eigene DB</a:t>
            </a:r>
          </a:p>
        </p:txBody>
      </p:sp>
      <p:sp>
        <p:nvSpPr>
          <p:cNvPr id="14" name="Rechteck 13"/>
          <p:cNvSpPr/>
          <p:nvPr/>
        </p:nvSpPr>
        <p:spPr>
          <a:xfrm>
            <a:off x="2610921" y="2999576"/>
            <a:ext cx="1226760" cy="374073"/>
          </a:xfrm>
          <a:prstGeom prst="rect">
            <a:avLst/>
          </a:prstGeom>
          <a:solidFill>
            <a:srgbClr val="A39F9C"/>
          </a:solidFill>
          <a:ln w="25400" cap="flat" cmpd="sng" algn="ctr">
            <a:solidFill>
              <a:srgbClr val="A39F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err="1">
                <a:ln>
                  <a:noFill/>
                </a:ln>
                <a:solidFill>
                  <a:srgbClr val="FFFFFF"/>
                </a:solidFill>
                <a:effectLst/>
                <a:uLnTx/>
                <a:uFillTx/>
                <a:latin typeface="Frutiger Next Com"/>
                <a:ea typeface="+mn-ea"/>
                <a:cs typeface="+mn-cs"/>
              </a:rPr>
              <a:t>Util</a:t>
            </a:r>
            <a:endParaRPr kumimoji="0" lang="de-CH" sz="1800" b="0" i="0" u="none" strike="noStrike" kern="0" cap="none" spc="0" normalizeH="0" baseline="0" noProof="0" dirty="0">
              <a:ln>
                <a:noFill/>
              </a:ln>
              <a:solidFill>
                <a:srgbClr val="FFFFFF"/>
              </a:solidFill>
              <a:effectLst/>
              <a:uLnTx/>
              <a:uFillTx/>
              <a:latin typeface="Frutiger Next Com"/>
              <a:ea typeface="+mn-ea"/>
              <a:cs typeface="+mn-cs"/>
            </a:endParaRPr>
          </a:p>
        </p:txBody>
      </p:sp>
      <p:cxnSp>
        <p:nvCxnSpPr>
          <p:cNvPr id="15" name="Gerade Verbindung mit Pfeil 14"/>
          <p:cNvCxnSpPr/>
          <p:nvPr/>
        </p:nvCxnSpPr>
        <p:spPr>
          <a:xfrm>
            <a:off x="3015745" y="2529412"/>
            <a:ext cx="89587" cy="409565"/>
          </a:xfrm>
          <a:prstGeom prst="straightConnector1">
            <a:avLst/>
          </a:prstGeom>
          <a:noFill/>
          <a:ln w="25400" cap="flat" cmpd="sng" algn="ctr">
            <a:solidFill>
              <a:srgbClr val="A39F9C"/>
            </a:solidFill>
            <a:prstDash val="solid"/>
            <a:tailEnd type="triangle" w="lg" len="lg"/>
          </a:ln>
          <a:effectLst>
            <a:outerShdw blurRad="40000" dist="20000" dir="5400000" rotWithShape="0">
              <a:srgbClr val="000000">
                <a:alpha val="38000"/>
              </a:srgbClr>
            </a:outerShdw>
          </a:effectLst>
        </p:spPr>
      </p:cxnSp>
      <p:cxnSp>
        <p:nvCxnSpPr>
          <p:cNvPr id="16" name="Gerade Verbindung mit Pfeil 15"/>
          <p:cNvCxnSpPr/>
          <p:nvPr/>
        </p:nvCxnSpPr>
        <p:spPr>
          <a:xfrm>
            <a:off x="7540352" y="2101145"/>
            <a:ext cx="272830" cy="375442"/>
          </a:xfrm>
          <a:prstGeom prst="straightConnector1">
            <a:avLst/>
          </a:prstGeom>
          <a:noFill/>
          <a:ln w="25400" cap="flat" cmpd="sng" algn="ctr">
            <a:solidFill>
              <a:srgbClr val="A39F9C"/>
            </a:solidFill>
            <a:prstDash val="solid"/>
            <a:tailEnd type="triangle" w="lg" len="lg"/>
          </a:ln>
          <a:effectLst>
            <a:outerShdw blurRad="40000" dist="20000" dir="5400000" rotWithShape="0">
              <a:srgbClr val="000000">
                <a:alpha val="38000"/>
              </a:srgbClr>
            </a:outerShdw>
          </a:effectLst>
        </p:spPr>
      </p:cxnSp>
      <p:cxnSp>
        <p:nvCxnSpPr>
          <p:cNvPr id="17" name="Gerade Verbindung mit Pfeil 16"/>
          <p:cNvCxnSpPr/>
          <p:nvPr/>
        </p:nvCxnSpPr>
        <p:spPr>
          <a:xfrm flipH="1">
            <a:off x="8622807" y="2078028"/>
            <a:ext cx="334220" cy="390785"/>
          </a:xfrm>
          <a:prstGeom prst="straightConnector1">
            <a:avLst/>
          </a:prstGeom>
          <a:noFill/>
          <a:ln w="25400" cap="flat" cmpd="sng" algn="ctr">
            <a:solidFill>
              <a:srgbClr val="A39F9C"/>
            </a:solidFill>
            <a:prstDash val="solid"/>
            <a:tailEnd type="triangle" w="lg" len="lg"/>
          </a:ln>
          <a:effectLst>
            <a:outerShdw blurRad="40000" dist="20000" dir="5400000" rotWithShape="0">
              <a:srgbClr val="000000">
                <a:alpha val="38000"/>
              </a:srgbClr>
            </a:outerShdw>
          </a:effectLst>
        </p:spPr>
      </p:cxnSp>
      <p:cxnSp>
        <p:nvCxnSpPr>
          <p:cNvPr id="18" name="Gerade Verbindung mit Pfeil 17"/>
          <p:cNvCxnSpPr/>
          <p:nvPr/>
        </p:nvCxnSpPr>
        <p:spPr>
          <a:xfrm flipH="1">
            <a:off x="5241690" y="3083036"/>
            <a:ext cx="2571492" cy="2568238"/>
          </a:xfrm>
          <a:prstGeom prst="straightConnector1">
            <a:avLst/>
          </a:prstGeom>
          <a:noFill/>
          <a:ln w="25400" cap="flat" cmpd="sng" algn="ctr">
            <a:solidFill>
              <a:srgbClr val="A39F9C"/>
            </a:solidFill>
            <a:prstDash val="solid"/>
            <a:tailEnd type="triangle" w="lg" len="lg"/>
          </a:ln>
          <a:effectLst>
            <a:outerShdw blurRad="40000" dist="20000" dir="5400000" rotWithShape="0">
              <a:srgbClr val="000000">
                <a:alpha val="38000"/>
              </a:srgbClr>
            </a:outerShdw>
          </a:effectLst>
        </p:spPr>
      </p:cxnSp>
      <p:sp>
        <p:nvSpPr>
          <p:cNvPr id="19" name="Rechteck 18"/>
          <p:cNvSpPr/>
          <p:nvPr/>
        </p:nvSpPr>
        <p:spPr>
          <a:xfrm>
            <a:off x="5140356" y="3552980"/>
            <a:ext cx="1558401" cy="374073"/>
          </a:xfrm>
          <a:prstGeom prst="rect">
            <a:avLst/>
          </a:prstGeom>
          <a:solidFill>
            <a:srgbClr val="C000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Frutiger Next Com"/>
                <a:ea typeface="+mn-ea"/>
                <a:cs typeface="+mn-cs"/>
              </a:rPr>
              <a:t>Neuer</a:t>
            </a:r>
            <a:r>
              <a:rPr lang="de-CH" kern="0" dirty="0">
                <a:solidFill>
                  <a:srgbClr val="FFFFFF"/>
                </a:solidFill>
                <a:latin typeface="Frutiger Next Com"/>
              </a:rPr>
              <a:t>Service</a:t>
            </a:r>
            <a:endParaRPr kumimoji="0" lang="de-CH" sz="1800" b="0" i="0" u="none" strike="noStrike" kern="0" cap="none" spc="0" normalizeH="0" baseline="0" noProof="0" dirty="0">
              <a:ln>
                <a:noFill/>
              </a:ln>
              <a:solidFill>
                <a:srgbClr val="FFFFFF"/>
              </a:solidFill>
              <a:effectLst/>
              <a:uLnTx/>
              <a:uFillTx/>
              <a:latin typeface="Frutiger Next Com"/>
              <a:ea typeface="+mn-ea"/>
              <a:cs typeface="+mn-cs"/>
            </a:endParaRPr>
          </a:p>
        </p:txBody>
      </p:sp>
      <p:cxnSp>
        <p:nvCxnSpPr>
          <p:cNvPr id="20" name="Gerade Verbindung mit Pfeil 19"/>
          <p:cNvCxnSpPr/>
          <p:nvPr/>
        </p:nvCxnSpPr>
        <p:spPr>
          <a:xfrm flipV="1">
            <a:off x="6468337" y="3047620"/>
            <a:ext cx="373338" cy="398244"/>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21" name="Gerade Verbindung mit Pfeil 20"/>
          <p:cNvCxnSpPr/>
          <p:nvPr/>
        </p:nvCxnSpPr>
        <p:spPr>
          <a:xfrm flipH="1">
            <a:off x="3260553" y="4080638"/>
            <a:ext cx="2266551" cy="1570636"/>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22" name="Gerade Verbindung mit Pfeil 21"/>
          <p:cNvCxnSpPr/>
          <p:nvPr/>
        </p:nvCxnSpPr>
        <p:spPr>
          <a:xfrm flipH="1">
            <a:off x="4860764" y="4089807"/>
            <a:ext cx="903676" cy="1550757"/>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23" name="Gerade Verbindung mit Pfeil 22"/>
          <p:cNvCxnSpPr/>
          <p:nvPr/>
        </p:nvCxnSpPr>
        <p:spPr>
          <a:xfrm>
            <a:off x="6106851" y="4089807"/>
            <a:ext cx="1807665" cy="1586173"/>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24" name="Gerade Verbindung mit Pfeil 23"/>
          <p:cNvCxnSpPr/>
          <p:nvPr/>
        </p:nvCxnSpPr>
        <p:spPr>
          <a:xfrm>
            <a:off x="5736871" y="2078028"/>
            <a:ext cx="906187" cy="386727"/>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25" name="Gerade Verbindung mit Pfeil 24"/>
          <p:cNvCxnSpPr/>
          <p:nvPr/>
        </p:nvCxnSpPr>
        <p:spPr>
          <a:xfrm flipH="1">
            <a:off x="3983950" y="2119840"/>
            <a:ext cx="920378" cy="1000375"/>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26" name="Gerade Verbindung mit Pfeil 25"/>
          <p:cNvCxnSpPr/>
          <p:nvPr/>
        </p:nvCxnSpPr>
        <p:spPr>
          <a:xfrm>
            <a:off x="8036067" y="3082681"/>
            <a:ext cx="89829" cy="2626565"/>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27" name="Gerade Verbindung mit Pfeil 26"/>
          <p:cNvCxnSpPr/>
          <p:nvPr/>
        </p:nvCxnSpPr>
        <p:spPr>
          <a:xfrm flipH="1">
            <a:off x="3394307" y="3120215"/>
            <a:ext cx="3994440" cy="2564560"/>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28" name="Gerade Verbindung mit Pfeil 27"/>
          <p:cNvCxnSpPr/>
          <p:nvPr/>
        </p:nvCxnSpPr>
        <p:spPr>
          <a:xfrm flipH="1" flipV="1">
            <a:off x="3983950" y="3264416"/>
            <a:ext cx="1024235" cy="461931"/>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29" name="Gerade Verbindung mit Pfeil 28"/>
          <p:cNvCxnSpPr/>
          <p:nvPr/>
        </p:nvCxnSpPr>
        <p:spPr>
          <a:xfrm flipH="1" flipV="1">
            <a:off x="4047298" y="2394653"/>
            <a:ext cx="1093058" cy="1014624"/>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cxnSp>
        <p:nvCxnSpPr>
          <p:cNvPr id="30" name="Gerade Verbindung mit Pfeil 29"/>
          <p:cNvCxnSpPr/>
          <p:nvPr/>
        </p:nvCxnSpPr>
        <p:spPr>
          <a:xfrm flipV="1">
            <a:off x="5521282" y="1992147"/>
            <a:ext cx="819310" cy="1427483"/>
          </a:xfrm>
          <a:prstGeom prst="straightConnector1">
            <a:avLst/>
          </a:prstGeom>
          <a:noFill/>
          <a:ln w="25400" cap="flat" cmpd="sng" algn="ctr">
            <a:solidFill>
              <a:srgbClr val="C00000"/>
            </a:solidFill>
            <a:prstDash val="solid"/>
            <a:tailEnd type="triangle" w="lg" len="lg"/>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8523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ppt_x</p:attrName>
                                        </p:attrNameLst>
                                      </p:cBhvr>
                                      <p:tavLst>
                                        <p:tav tm="0">
                                          <p:val>
                                            <p:strVal val="#ppt_x+#ppt_w*1.125000"/>
                                          </p:val>
                                        </p:tav>
                                        <p:tav tm="100000">
                                          <p:val>
                                            <p:strVal val="#ppt_x"/>
                                          </p:val>
                                        </p:tav>
                                      </p:tavLst>
                                    </p:anim>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par>
                                <p:cTn id="28" presetID="22" presetClass="entr" presetSubtype="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par>
                                <p:cTn id="45" presetID="22" presetClass="entr" presetSubtype="2"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right)">
                                      <p:cBhvr>
                                        <p:cTn id="47" dur="500"/>
                                        <p:tgtEl>
                                          <p:spTgt spid="4"/>
                                        </p:tgtEl>
                                      </p:cBhvr>
                                    </p:animEffect>
                                  </p:childTnLst>
                                </p:cTn>
                              </p:par>
                              <p:par>
                                <p:cTn id="48" presetID="22" presetClass="entr" presetSubtype="2"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right)">
                                      <p:cBhvr>
                                        <p:cTn id="50" dur="500"/>
                                        <p:tgtEl>
                                          <p:spTgt spid="5"/>
                                        </p:tgtEl>
                                      </p:cBhvr>
                                    </p:animEffect>
                                  </p:childTnLst>
                                </p:cTn>
                              </p:par>
                              <p:par>
                                <p:cTn id="51" presetID="22" presetClass="entr" presetSubtype="2"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right)">
                                      <p:cBhvr>
                                        <p:cTn id="53" dur="500"/>
                                        <p:tgtEl>
                                          <p:spTgt spid="6"/>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down)">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00"/>
                                        <p:tgtEl>
                                          <p:spTgt spid="12"/>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0"/>
                                        </p:tgtEl>
                                      </p:cBhvr>
                                    </p:animEffect>
                                    <p:set>
                                      <p:cBhvr>
                                        <p:cTn id="88" dur="1" fill="hold">
                                          <p:stCondLst>
                                            <p:cond delay="499"/>
                                          </p:stCondLst>
                                        </p:cTn>
                                        <p:tgtEl>
                                          <p:spTgt spid="30"/>
                                        </p:tgtEl>
                                        <p:attrNameLst>
                                          <p:attrName>style.visibility</p:attrName>
                                        </p:attrNameLst>
                                      </p:cBhvr>
                                      <p:to>
                                        <p:strVal val="hidden"/>
                                      </p:to>
                                    </p:set>
                                  </p:childTnLst>
                                </p:cTn>
                              </p:par>
                            </p:childTnLst>
                          </p:cTn>
                        </p:par>
                        <p:par>
                          <p:cTn id="89" fill="hold">
                            <p:stCondLst>
                              <p:cond delay="500"/>
                            </p:stCondLst>
                            <p:childTnLst>
                              <p:par>
                                <p:cTn id="90" presetID="22" presetClass="entr" presetSubtype="4"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par>
                          <p:cTn id="93" fill="hold">
                            <p:stCondLst>
                              <p:cond delay="1000"/>
                            </p:stCondLst>
                            <p:childTnLst>
                              <p:par>
                                <p:cTn id="94" presetID="22" presetClass="entr" presetSubtype="4"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down)">
                                      <p:cBhvr>
                                        <p:cTn id="96" dur="500"/>
                                        <p:tgtEl>
                                          <p:spTgt spid="28"/>
                                        </p:tgtEl>
                                      </p:cBhvr>
                                    </p:animEffect>
                                  </p:childTnLst>
                                </p:cTn>
                              </p:par>
                            </p:childTnLst>
                          </p:cTn>
                        </p:par>
                        <p:par>
                          <p:cTn id="97" fill="hold">
                            <p:stCondLst>
                              <p:cond delay="1500"/>
                            </p:stCondLst>
                            <p:childTnLst>
                              <p:par>
                                <p:cTn id="98" presetID="22" presetClass="entr" presetSubtype="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up)">
                                      <p:cBhvr>
                                        <p:cTn id="100" dur="500"/>
                                        <p:tgtEl>
                                          <p:spTgt spid="21"/>
                                        </p:tgtEl>
                                      </p:cBhvr>
                                    </p:animEffect>
                                  </p:childTnLst>
                                </p:cTn>
                              </p:par>
                            </p:childTnLst>
                          </p:cTn>
                        </p:par>
                        <p:par>
                          <p:cTn id="101" fill="hold">
                            <p:stCondLst>
                              <p:cond delay="2000"/>
                            </p:stCondLst>
                            <p:childTnLst>
                              <p:par>
                                <p:cTn id="102" presetID="22" presetClass="entr" presetSubtype="1"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up)">
                                      <p:cBhvr>
                                        <p:cTn id="104" dur="500"/>
                                        <p:tgtEl>
                                          <p:spTgt spid="22"/>
                                        </p:tgtEl>
                                      </p:cBhvr>
                                    </p:animEffect>
                                  </p:childTnLst>
                                </p:cTn>
                              </p:par>
                            </p:childTnLst>
                          </p:cTn>
                        </p:par>
                        <p:par>
                          <p:cTn id="105" fill="hold">
                            <p:stCondLst>
                              <p:cond delay="2500"/>
                            </p:stCondLst>
                            <p:childTnLst>
                              <p:par>
                                <p:cTn id="106" presetID="22" presetClass="entr" presetSubtype="1" fill="hold"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up)">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28"/>
                                        </p:tgtEl>
                                      </p:cBhvr>
                                    </p:animEffect>
                                    <p:set>
                                      <p:cBhvr>
                                        <p:cTn id="116" dur="1" fill="hold">
                                          <p:stCondLst>
                                            <p:cond delay="499"/>
                                          </p:stCondLst>
                                        </p:cTn>
                                        <p:tgtEl>
                                          <p:spTgt spid="28"/>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21"/>
                                        </p:tgtEl>
                                      </p:cBhvr>
                                    </p:animEffect>
                                    <p:set>
                                      <p:cBhvr>
                                        <p:cTn id="119" dur="1" fill="hold">
                                          <p:stCondLst>
                                            <p:cond delay="499"/>
                                          </p:stCondLst>
                                        </p:cTn>
                                        <p:tgtEl>
                                          <p:spTgt spid="21"/>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22"/>
                                        </p:tgtEl>
                                      </p:cBhvr>
                                    </p:animEffect>
                                    <p:set>
                                      <p:cBhvr>
                                        <p:cTn id="122" dur="1" fill="hold">
                                          <p:stCondLst>
                                            <p:cond delay="499"/>
                                          </p:stCondLst>
                                        </p:cTn>
                                        <p:tgtEl>
                                          <p:spTgt spid="22"/>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23"/>
                                        </p:tgtEl>
                                      </p:cBhvr>
                                    </p:animEffect>
                                    <p:set>
                                      <p:cBhvr>
                                        <p:cTn id="125" dur="1" fill="hold">
                                          <p:stCondLst>
                                            <p:cond delay="499"/>
                                          </p:stCondLst>
                                        </p:cTn>
                                        <p:tgtEl>
                                          <p:spTgt spid="23"/>
                                        </p:tgtEl>
                                        <p:attrNameLst>
                                          <p:attrName>style.visibility</p:attrName>
                                        </p:attrNameLst>
                                      </p:cBhvr>
                                      <p:to>
                                        <p:strVal val="hidden"/>
                                      </p:to>
                                    </p:set>
                                  </p:childTnLst>
                                </p:cTn>
                              </p:par>
                              <p:par>
                                <p:cTn id="126" presetID="42" presetClass="path" presetSubtype="0" accel="50000" decel="50000" fill="hold" grpId="1" nodeType="withEffect">
                                  <p:stCondLst>
                                    <p:cond delay="0"/>
                                  </p:stCondLst>
                                  <p:childTnLst>
                                    <p:animMotion origin="layout" path="M 3.125E-6 -0.00278 L -0.05664 -0.28657 " pathEditMode="relative" rAng="0" ptsTypes="AA">
                                      <p:cBhvr>
                                        <p:cTn id="127" dur="2000" fill="hold"/>
                                        <p:tgtEl>
                                          <p:spTgt spid="19"/>
                                        </p:tgtEl>
                                        <p:attrNameLst>
                                          <p:attrName>ppt_x</p:attrName>
                                          <p:attrName>ppt_y</p:attrName>
                                        </p:attrNameLst>
                                      </p:cBhvr>
                                      <p:rCtr x="-2839" y="-14190"/>
                                    </p:animMotion>
                                  </p:childTnLst>
                                </p:cTn>
                              </p:par>
                            </p:childTnLst>
                          </p:cTn>
                        </p:par>
                        <p:par>
                          <p:cTn id="128" fill="hold">
                            <p:stCondLst>
                              <p:cond delay="2000"/>
                            </p:stCondLst>
                            <p:childTnLst>
                              <p:par>
                                <p:cTn id="129" presetID="22" presetClass="entr" presetSubtype="1"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up)">
                                      <p:cBhvr>
                                        <p:cTn id="131" dur="500"/>
                                        <p:tgtEl>
                                          <p:spTgt spid="24"/>
                                        </p:tgtEl>
                                      </p:cBhvr>
                                    </p:animEffect>
                                  </p:childTnLst>
                                </p:cTn>
                              </p:par>
                            </p:childTnLst>
                          </p:cTn>
                        </p:par>
                        <p:par>
                          <p:cTn id="132" fill="hold">
                            <p:stCondLst>
                              <p:cond delay="2500"/>
                            </p:stCondLst>
                            <p:childTnLst>
                              <p:par>
                                <p:cTn id="133" presetID="22" presetClass="entr" presetSubtype="1" fill="hold"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up)">
                                      <p:cBhvr>
                                        <p:cTn id="135" dur="500"/>
                                        <p:tgtEl>
                                          <p:spTgt spid="25"/>
                                        </p:tgtEl>
                                      </p:cBhvr>
                                    </p:animEffect>
                                  </p:childTnLst>
                                </p:cTn>
                              </p:par>
                            </p:childTnLst>
                          </p:cTn>
                        </p:par>
                        <p:par>
                          <p:cTn id="136" fill="hold">
                            <p:stCondLst>
                              <p:cond delay="3000"/>
                            </p:stCondLst>
                            <p:childTnLst>
                              <p:par>
                                <p:cTn id="137" presetID="22" presetClass="entr" presetSubtype="1" fill="hold"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up)">
                                      <p:cBhvr>
                                        <p:cTn id="139" dur="500"/>
                                        <p:tgtEl>
                                          <p:spTgt spid="26"/>
                                        </p:tgtEl>
                                      </p:cBhvr>
                                    </p:animEffect>
                                  </p:childTnLst>
                                </p:cTn>
                              </p:par>
                            </p:childTnLst>
                          </p:cTn>
                        </p:par>
                        <p:par>
                          <p:cTn id="140" fill="hold">
                            <p:stCondLst>
                              <p:cond delay="3500"/>
                            </p:stCondLst>
                            <p:childTnLst>
                              <p:par>
                                <p:cTn id="141" presetID="22" presetClass="entr" presetSubtype="1" fill="hold"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up)">
                                      <p:cBhvr>
                                        <p:cTn id="1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9" grpId="0"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Warum </a:t>
            </a:r>
            <a:r>
              <a:rPr lang="de-CH" dirty="0" err="1"/>
              <a:t>Microservices</a:t>
            </a:r>
            <a:r>
              <a:rPr lang="de-CH" dirty="0"/>
              <a:t>?</a:t>
            </a:r>
          </a:p>
        </p:txBody>
      </p:sp>
      <p:cxnSp>
        <p:nvCxnSpPr>
          <p:cNvPr id="3" name="Gerade Verbindung mit Pfeil 2"/>
          <p:cNvCxnSpPr>
            <a:stCxn id="10" idx="2"/>
            <a:endCxn id="6" idx="0"/>
          </p:cNvCxnSpPr>
          <p:nvPr/>
        </p:nvCxnSpPr>
        <p:spPr>
          <a:xfrm>
            <a:off x="6639184" y="3108857"/>
            <a:ext cx="1275504" cy="3051918"/>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4" name="Gerade Verbindung mit Pfeil 3"/>
          <p:cNvCxnSpPr>
            <a:stCxn id="35" idx="2"/>
            <a:endCxn id="6" idx="0"/>
          </p:cNvCxnSpPr>
          <p:nvPr/>
        </p:nvCxnSpPr>
        <p:spPr>
          <a:xfrm>
            <a:off x="7914687" y="2191202"/>
            <a:ext cx="1" cy="3969573"/>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5" name="Gerade Verbindung mit Pfeil 4"/>
          <p:cNvCxnSpPr>
            <a:stCxn id="14" idx="2"/>
            <a:endCxn id="6" idx="0"/>
          </p:cNvCxnSpPr>
          <p:nvPr/>
        </p:nvCxnSpPr>
        <p:spPr>
          <a:xfrm>
            <a:off x="2919239" y="4451969"/>
            <a:ext cx="4995449" cy="1708806"/>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sp>
        <p:nvSpPr>
          <p:cNvPr id="6" name="Rechteck 5"/>
          <p:cNvSpPr/>
          <p:nvPr/>
        </p:nvSpPr>
        <p:spPr>
          <a:xfrm>
            <a:off x="6906741" y="6160775"/>
            <a:ext cx="2015893" cy="5099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2400" dirty="0"/>
              <a:t>Skalierbarkeit</a:t>
            </a:r>
            <a:endParaRPr lang="de-CH" dirty="0"/>
          </a:p>
        </p:txBody>
      </p:sp>
      <p:sp>
        <p:nvSpPr>
          <p:cNvPr id="7" name="Rechteck 6"/>
          <p:cNvSpPr/>
          <p:nvPr/>
        </p:nvSpPr>
        <p:spPr>
          <a:xfrm>
            <a:off x="4471240" y="3770619"/>
            <a:ext cx="2086680" cy="360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dirty="0" err="1"/>
              <a:t>Continuous</a:t>
            </a:r>
            <a:r>
              <a:rPr lang="de-CH" dirty="0"/>
              <a:t> </a:t>
            </a:r>
            <a:r>
              <a:rPr lang="de-CH" dirty="0" err="1"/>
              <a:t>Delivery</a:t>
            </a:r>
            <a:endParaRPr lang="de-CH" dirty="0"/>
          </a:p>
        </p:txBody>
      </p:sp>
      <p:sp>
        <p:nvSpPr>
          <p:cNvPr id="8" name="Rechteck 7"/>
          <p:cNvSpPr/>
          <p:nvPr/>
        </p:nvSpPr>
        <p:spPr>
          <a:xfrm>
            <a:off x="3291820" y="5953909"/>
            <a:ext cx="1368152" cy="5753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sz="1600" dirty="0"/>
              <a:t>nachhaltige Entwicklung</a:t>
            </a:r>
          </a:p>
        </p:txBody>
      </p:sp>
      <p:sp>
        <p:nvSpPr>
          <p:cNvPr id="9" name="Rechteck 8"/>
          <p:cNvSpPr/>
          <p:nvPr/>
        </p:nvSpPr>
        <p:spPr>
          <a:xfrm>
            <a:off x="5173516" y="5379728"/>
            <a:ext cx="1598523" cy="4639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sz="1600" dirty="0"/>
              <a:t>alte Systeme effizient ablösen</a:t>
            </a:r>
          </a:p>
        </p:txBody>
      </p:sp>
      <p:sp>
        <p:nvSpPr>
          <p:cNvPr id="10" name="Rechteck 9"/>
          <p:cNvSpPr/>
          <p:nvPr/>
        </p:nvSpPr>
        <p:spPr>
          <a:xfrm>
            <a:off x="5751148" y="2638107"/>
            <a:ext cx="1776071" cy="4707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dirty="0"/>
              <a:t>Unabhängigkeit</a:t>
            </a:r>
          </a:p>
        </p:txBody>
      </p:sp>
      <p:sp>
        <p:nvSpPr>
          <p:cNvPr id="11" name="Rechteck 10"/>
          <p:cNvSpPr/>
          <p:nvPr/>
        </p:nvSpPr>
        <p:spPr>
          <a:xfrm>
            <a:off x="6879885" y="3717032"/>
            <a:ext cx="1800200" cy="5859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dirty="0"/>
              <a:t>Freie Technologiewahl</a:t>
            </a:r>
          </a:p>
        </p:txBody>
      </p:sp>
      <p:sp>
        <p:nvSpPr>
          <p:cNvPr id="12" name="Rechteck 11"/>
          <p:cNvSpPr/>
          <p:nvPr/>
        </p:nvSpPr>
        <p:spPr>
          <a:xfrm>
            <a:off x="8950651" y="3137444"/>
            <a:ext cx="1318649" cy="78289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sz="1600" dirty="0"/>
              <a:t>Kleine, selbständige Teams</a:t>
            </a:r>
          </a:p>
        </p:txBody>
      </p:sp>
      <p:sp>
        <p:nvSpPr>
          <p:cNvPr id="13" name="Rechteck 12"/>
          <p:cNvSpPr/>
          <p:nvPr/>
        </p:nvSpPr>
        <p:spPr>
          <a:xfrm>
            <a:off x="4016495" y="1612206"/>
            <a:ext cx="1923304" cy="55805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2800" dirty="0"/>
              <a:t>Robustheit</a:t>
            </a:r>
          </a:p>
        </p:txBody>
      </p:sp>
      <p:sp>
        <p:nvSpPr>
          <p:cNvPr id="14" name="Rechteck 13"/>
          <p:cNvSpPr/>
          <p:nvPr/>
        </p:nvSpPr>
        <p:spPr>
          <a:xfrm>
            <a:off x="2073370" y="3890153"/>
            <a:ext cx="1691738" cy="5618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sz="1600" dirty="0"/>
              <a:t>Kleine, ersetzbare Module</a:t>
            </a:r>
          </a:p>
        </p:txBody>
      </p:sp>
      <p:sp>
        <p:nvSpPr>
          <p:cNvPr id="15" name="Rechteck 14"/>
          <p:cNvSpPr/>
          <p:nvPr/>
        </p:nvSpPr>
        <p:spPr>
          <a:xfrm>
            <a:off x="3480240" y="2691508"/>
            <a:ext cx="1823554" cy="5447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sz="1600" dirty="0"/>
              <a:t>Ausfall limitiert auf einen Service</a:t>
            </a:r>
          </a:p>
        </p:txBody>
      </p:sp>
      <p:cxnSp>
        <p:nvCxnSpPr>
          <p:cNvPr id="16" name="Gerade Verbindung mit Pfeil 15"/>
          <p:cNvCxnSpPr>
            <a:stCxn id="7" idx="2"/>
            <a:endCxn id="17" idx="0"/>
          </p:cNvCxnSpPr>
          <p:nvPr/>
        </p:nvCxnSpPr>
        <p:spPr>
          <a:xfrm>
            <a:off x="5514580" y="4130659"/>
            <a:ext cx="3362850" cy="1249070"/>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sp>
        <p:nvSpPr>
          <p:cNvPr id="17" name="Rechteck 16"/>
          <p:cNvSpPr/>
          <p:nvPr/>
        </p:nvSpPr>
        <p:spPr>
          <a:xfrm>
            <a:off x="8147207" y="5379729"/>
            <a:ext cx="1460446" cy="5695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3200" dirty="0"/>
              <a:t>Agilität</a:t>
            </a:r>
          </a:p>
        </p:txBody>
      </p:sp>
      <p:cxnSp>
        <p:nvCxnSpPr>
          <p:cNvPr id="18" name="Gerade Verbindung mit Pfeil 17"/>
          <p:cNvCxnSpPr>
            <a:stCxn id="7" idx="2"/>
            <a:endCxn id="6" idx="0"/>
          </p:cNvCxnSpPr>
          <p:nvPr/>
        </p:nvCxnSpPr>
        <p:spPr>
          <a:xfrm>
            <a:off x="5514580" y="4130659"/>
            <a:ext cx="2400108" cy="2030116"/>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19" name="Gerade Verbindung mit Pfeil 18"/>
          <p:cNvCxnSpPr>
            <a:stCxn id="9" idx="1"/>
            <a:endCxn id="8" idx="3"/>
          </p:cNvCxnSpPr>
          <p:nvPr/>
        </p:nvCxnSpPr>
        <p:spPr>
          <a:xfrm flipH="1">
            <a:off x="4659972" y="5611704"/>
            <a:ext cx="513544" cy="629878"/>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0" name="Gerade Verbindung mit Pfeil 19"/>
          <p:cNvCxnSpPr>
            <a:stCxn id="7" idx="2"/>
            <a:endCxn id="9" idx="0"/>
          </p:cNvCxnSpPr>
          <p:nvPr/>
        </p:nvCxnSpPr>
        <p:spPr>
          <a:xfrm>
            <a:off x="5514580" y="4130659"/>
            <a:ext cx="458198" cy="1249069"/>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1" name="Gerade Verbindung mit Pfeil 20"/>
          <p:cNvCxnSpPr>
            <a:stCxn id="12" idx="1"/>
            <a:endCxn id="10" idx="3"/>
          </p:cNvCxnSpPr>
          <p:nvPr/>
        </p:nvCxnSpPr>
        <p:spPr>
          <a:xfrm flipH="1" flipV="1">
            <a:off x="7527219" y="2873482"/>
            <a:ext cx="1423432" cy="655408"/>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2" name="Gerade Verbindung mit Pfeil 21"/>
          <p:cNvCxnSpPr>
            <a:stCxn id="14" idx="0"/>
            <a:endCxn id="15" idx="2"/>
          </p:cNvCxnSpPr>
          <p:nvPr/>
        </p:nvCxnSpPr>
        <p:spPr>
          <a:xfrm flipV="1">
            <a:off x="2919239" y="3236238"/>
            <a:ext cx="1472778" cy="653915"/>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3" name="Gerade Verbindung mit Pfeil 22"/>
          <p:cNvCxnSpPr>
            <a:stCxn id="14" idx="3"/>
            <a:endCxn id="9" idx="0"/>
          </p:cNvCxnSpPr>
          <p:nvPr/>
        </p:nvCxnSpPr>
        <p:spPr>
          <a:xfrm>
            <a:off x="3765108" y="4171061"/>
            <a:ext cx="2207670" cy="1208667"/>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4" name="Gerade Verbindung mit Pfeil 23"/>
          <p:cNvCxnSpPr>
            <a:stCxn id="11" idx="0"/>
            <a:endCxn id="10" idx="2"/>
          </p:cNvCxnSpPr>
          <p:nvPr/>
        </p:nvCxnSpPr>
        <p:spPr>
          <a:xfrm flipH="1" flipV="1">
            <a:off x="6639184" y="3108857"/>
            <a:ext cx="1140801" cy="608175"/>
          </a:xfrm>
          <a:prstGeom prst="straightConnector1">
            <a:avLst/>
          </a:prstGeom>
          <a:ln>
            <a:headEnd type="triangle" w="lg" len="lg"/>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5" name="Gerade Verbindung mit Pfeil 24"/>
          <p:cNvCxnSpPr>
            <a:stCxn id="10" idx="2"/>
            <a:endCxn id="7" idx="0"/>
          </p:cNvCxnSpPr>
          <p:nvPr/>
        </p:nvCxnSpPr>
        <p:spPr>
          <a:xfrm flipH="1">
            <a:off x="5514580" y="3108857"/>
            <a:ext cx="1124604" cy="661762"/>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6" name="Gerade Verbindung mit Pfeil 25"/>
          <p:cNvCxnSpPr>
            <a:stCxn id="13" idx="2"/>
            <a:endCxn id="10" idx="0"/>
          </p:cNvCxnSpPr>
          <p:nvPr/>
        </p:nvCxnSpPr>
        <p:spPr>
          <a:xfrm>
            <a:off x="4978147" y="2170265"/>
            <a:ext cx="1661037" cy="467842"/>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7" name="Gerade Verbindung mit Pfeil 26"/>
          <p:cNvCxnSpPr>
            <a:stCxn id="13" idx="2"/>
            <a:endCxn id="15" idx="0"/>
          </p:cNvCxnSpPr>
          <p:nvPr/>
        </p:nvCxnSpPr>
        <p:spPr>
          <a:xfrm flipH="1">
            <a:off x="4392017" y="2170265"/>
            <a:ext cx="586130" cy="521243"/>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8" name="Gerade Verbindung mit Pfeil 27"/>
          <p:cNvCxnSpPr>
            <a:stCxn id="12" idx="2"/>
            <a:endCxn id="38" idx="0"/>
          </p:cNvCxnSpPr>
          <p:nvPr/>
        </p:nvCxnSpPr>
        <p:spPr>
          <a:xfrm flipH="1">
            <a:off x="9536754" y="3920335"/>
            <a:ext cx="73222" cy="652143"/>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29" name="Gerade Verbindung mit Pfeil 28"/>
          <p:cNvCxnSpPr>
            <a:stCxn id="11" idx="2"/>
            <a:endCxn id="17" idx="0"/>
          </p:cNvCxnSpPr>
          <p:nvPr/>
        </p:nvCxnSpPr>
        <p:spPr>
          <a:xfrm>
            <a:off x="7779985" y="4303018"/>
            <a:ext cx="1097445" cy="1076711"/>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sp>
        <p:nvSpPr>
          <p:cNvPr id="30" name="Rechteck 29"/>
          <p:cNvSpPr/>
          <p:nvPr/>
        </p:nvSpPr>
        <p:spPr>
          <a:xfrm>
            <a:off x="1698511" y="5027314"/>
            <a:ext cx="3107182" cy="5392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2400" dirty="0"/>
              <a:t>Wiederverwendbarkeit</a:t>
            </a:r>
            <a:endParaRPr lang="de-CH" sz="2000" dirty="0"/>
          </a:p>
        </p:txBody>
      </p:sp>
      <p:cxnSp>
        <p:nvCxnSpPr>
          <p:cNvPr id="31" name="Gerade Verbindung mit Pfeil 30"/>
          <p:cNvCxnSpPr>
            <a:stCxn id="30" idx="2"/>
            <a:endCxn id="8" idx="0"/>
          </p:cNvCxnSpPr>
          <p:nvPr/>
        </p:nvCxnSpPr>
        <p:spPr>
          <a:xfrm>
            <a:off x="3252102" y="5566540"/>
            <a:ext cx="723794" cy="387369"/>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32" name="Gerade Verbindung mit Pfeil 31"/>
          <p:cNvCxnSpPr>
            <a:stCxn id="14" idx="2"/>
            <a:endCxn id="30" idx="0"/>
          </p:cNvCxnSpPr>
          <p:nvPr/>
        </p:nvCxnSpPr>
        <p:spPr>
          <a:xfrm>
            <a:off x="2919239" y="4451969"/>
            <a:ext cx="332863" cy="575345"/>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sp>
        <p:nvSpPr>
          <p:cNvPr id="33" name="Rechteck 32"/>
          <p:cNvSpPr/>
          <p:nvPr/>
        </p:nvSpPr>
        <p:spPr>
          <a:xfrm>
            <a:off x="1656616" y="1871596"/>
            <a:ext cx="1778615" cy="3547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sz="1600" dirty="0"/>
              <a:t>Design </a:t>
            </a:r>
            <a:r>
              <a:rPr lang="de-CH" sz="1600" dirty="0" err="1"/>
              <a:t>for</a:t>
            </a:r>
            <a:r>
              <a:rPr lang="de-CH" sz="1600" dirty="0"/>
              <a:t> </a:t>
            </a:r>
            <a:r>
              <a:rPr lang="de-CH" sz="1600" dirty="0" err="1"/>
              <a:t>Failure</a:t>
            </a:r>
            <a:endParaRPr lang="de-CH" sz="1600" dirty="0"/>
          </a:p>
        </p:txBody>
      </p:sp>
      <p:cxnSp>
        <p:nvCxnSpPr>
          <p:cNvPr id="34" name="Gerade Verbindung mit Pfeil 33"/>
          <p:cNvCxnSpPr>
            <a:stCxn id="33" idx="3"/>
            <a:endCxn id="13" idx="1"/>
          </p:cNvCxnSpPr>
          <p:nvPr/>
        </p:nvCxnSpPr>
        <p:spPr>
          <a:xfrm flipV="1">
            <a:off x="3435231" y="1891236"/>
            <a:ext cx="581264" cy="157736"/>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sp>
        <p:nvSpPr>
          <p:cNvPr id="35" name="Rechteck 34"/>
          <p:cNvSpPr/>
          <p:nvPr/>
        </p:nvSpPr>
        <p:spPr>
          <a:xfrm>
            <a:off x="7333777" y="1836450"/>
            <a:ext cx="1161820" cy="3547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sz="1600" dirty="0"/>
              <a:t>Monitoring</a:t>
            </a:r>
          </a:p>
        </p:txBody>
      </p:sp>
      <p:cxnSp>
        <p:nvCxnSpPr>
          <p:cNvPr id="36" name="Gerade Verbindung mit Pfeil 35"/>
          <p:cNvCxnSpPr>
            <a:stCxn id="35" idx="1"/>
            <a:endCxn id="13" idx="3"/>
          </p:cNvCxnSpPr>
          <p:nvPr/>
        </p:nvCxnSpPr>
        <p:spPr>
          <a:xfrm flipH="1" flipV="1">
            <a:off x="5939799" y="1891236"/>
            <a:ext cx="1393978" cy="122590"/>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sp>
        <p:nvSpPr>
          <p:cNvPr id="37" name="Rechteck 36"/>
          <p:cNvSpPr/>
          <p:nvPr/>
        </p:nvSpPr>
        <p:spPr>
          <a:xfrm>
            <a:off x="1888990" y="2704328"/>
            <a:ext cx="1099048" cy="477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1600" dirty="0" err="1"/>
              <a:t>Immutable</a:t>
            </a:r>
            <a:r>
              <a:rPr lang="de-CH" sz="1600" dirty="0"/>
              <a:t> Service</a:t>
            </a:r>
          </a:p>
        </p:txBody>
      </p:sp>
      <p:sp>
        <p:nvSpPr>
          <p:cNvPr id="38" name="Rechteck 37"/>
          <p:cNvSpPr/>
          <p:nvPr/>
        </p:nvSpPr>
        <p:spPr>
          <a:xfrm>
            <a:off x="8606030" y="4572478"/>
            <a:ext cx="1861447" cy="3547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1600" dirty="0" err="1"/>
              <a:t>Evolutionary</a:t>
            </a:r>
            <a:r>
              <a:rPr lang="de-CH" sz="1600" dirty="0"/>
              <a:t> Design</a:t>
            </a:r>
          </a:p>
        </p:txBody>
      </p:sp>
      <p:cxnSp>
        <p:nvCxnSpPr>
          <p:cNvPr id="39" name="Gerade Verbindung mit Pfeil 38"/>
          <p:cNvCxnSpPr>
            <a:stCxn id="38" idx="2"/>
            <a:endCxn id="17" idx="0"/>
          </p:cNvCxnSpPr>
          <p:nvPr/>
        </p:nvCxnSpPr>
        <p:spPr>
          <a:xfrm flipH="1">
            <a:off x="8877430" y="4927230"/>
            <a:ext cx="659324" cy="452499"/>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40" name="Gerade Verbindung mit Pfeil 39"/>
          <p:cNvCxnSpPr>
            <a:stCxn id="14" idx="0"/>
            <a:endCxn id="37" idx="2"/>
          </p:cNvCxnSpPr>
          <p:nvPr/>
        </p:nvCxnSpPr>
        <p:spPr>
          <a:xfrm flipH="1" flipV="1">
            <a:off x="2438514" y="3181568"/>
            <a:ext cx="480725" cy="708585"/>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sp>
        <p:nvSpPr>
          <p:cNvPr id="41" name="Rechteck 40"/>
          <p:cNvSpPr/>
          <p:nvPr/>
        </p:nvSpPr>
        <p:spPr>
          <a:xfrm>
            <a:off x="9146132" y="2164594"/>
            <a:ext cx="923042" cy="3053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CH" sz="1600" dirty="0" err="1"/>
              <a:t>DevOps</a:t>
            </a:r>
            <a:endParaRPr lang="de-CH" sz="1600" dirty="0"/>
          </a:p>
        </p:txBody>
      </p:sp>
      <p:cxnSp>
        <p:nvCxnSpPr>
          <p:cNvPr id="42" name="Gerade Verbindung mit Pfeil 41"/>
          <p:cNvCxnSpPr>
            <a:stCxn id="35" idx="3"/>
            <a:endCxn id="41" idx="1"/>
          </p:cNvCxnSpPr>
          <p:nvPr/>
        </p:nvCxnSpPr>
        <p:spPr>
          <a:xfrm>
            <a:off x="8495597" y="2013826"/>
            <a:ext cx="650535" cy="303440"/>
          </a:xfrm>
          <a:prstGeom prst="straightConnector1">
            <a:avLst/>
          </a:prstGeom>
          <a:ln>
            <a:headEnd type="triangle" w="lg" len="lg"/>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43" name="Gerade Verbindung mit Pfeil 42"/>
          <p:cNvCxnSpPr>
            <a:stCxn id="12" idx="0"/>
            <a:endCxn id="41" idx="2"/>
          </p:cNvCxnSpPr>
          <p:nvPr/>
        </p:nvCxnSpPr>
        <p:spPr>
          <a:xfrm flipH="1" flipV="1">
            <a:off x="9607653" y="2469937"/>
            <a:ext cx="2323" cy="667507"/>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44" name="Gerade Verbindung mit Pfeil 43"/>
          <p:cNvCxnSpPr>
            <a:stCxn id="6" idx="0"/>
            <a:endCxn id="17" idx="2"/>
          </p:cNvCxnSpPr>
          <p:nvPr/>
        </p:nvCxnSpPr>
        <p:spPr>
          <a:xfrm flipV="1">
            <a:off x="7914688" y="5949280"/>
            <a:ext cx="962742" cy="211495"/>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45" name="Gerade Verbindung mit Pfeil 44"/>
          <p:cNvCxnSpPr>
            <a:stCxn id="15" idx="0"/>
            <a:endCxn id="33" idx="2"/>
          </p:cNvCxnSpPr>
          <p:nvPr/>
        </p:nvCxnSpPr>
        <p:spPr>
          <a:xfrm flipH="1" flipV="1">
            <a:off x="2545924" y="2226348"/>
            <a:ext cx="1846093" cy="465160"/>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sp>
        <p:nvSpPr>
          <p:cNvPr id="46" name="Rechteck 45"/>
          <p:cNvSpPr/>
          <p:nvPr/>
        </p:nvSpPr>
        <p:spPr>
          <a:xfrm>
            <a:off x="5363927" y="4647126"/>
            <a:ext cx="1430074" cy="3505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2000" dirty="0"/>
              <a:t>Einfachheit</a:t>
            </a:r>
          </a:p>
        </p:txBody>
      </p:sp>
      <p:cxnSp>
        <p:nvCxnSpPr>
          <p:cNvPr id="47" name="Gerade Verbindung mit Pfeil 46"/>
          <p:cNvCxnSpPr>
            <a:stCxn id="46" idx="3"/>
            <a:endCxn id="17" idx="1"/>
          </p:cNvCxnSpPr>
          <p:nvPr/>
        </p:nvCxnSpPr>
        <p:spPr>
          <a:xfrm>
            <a:off x="6794001" y="4822389"/>
            <a:ext cx="1353206" cy="842116"/>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48" name="Gerade Verbindung mit Pfeil 47"/>
          <p:cNvCxnSpPr>
            <a:stCxn id="46" idx="1"/>
            <a:endCxn id="30" idx="3"/>
          </p:cNvCxnSpPr>
          <p:nvPr/>
        </p:nvCxnSpPr>
        <p:spPr>
          <a:xfrm flipH="1">
            <a:off x="4805693" y="4822389"/>
            <a:ext cx="558234" cy="474538"/>
          </a:xfrm>
          <a:prstGeom prst="straightConnector1">
            <a:avLst/>
          </a:prstGeom>
          <a:ln>
            <a:tailEnd type="triangle" w="lg" len="lg"/>
          </a:ln>
        </p:spPr>
        <p:style>
          <a:lnRef idx="2">
            <a:schemeClr val="accent5">
              <a:shade val="50000"/>
            </a:schemeClr>
          </a:lnRef>
          <a:fillRef idx="1">
            <a:schemeClr val="accent5"/>
          </a:fillRef>
          <a:effectRef idx="0">
            <a:schemeClr val="accent5"/>
          </a:effectRef>
          <a:fontRef idx="minor">
            <a:schemeClr val="lt1"/>
          </a:fontRef>
        </p:style>
      </p:cxnSp>
      <p:cxnSp>
        <p:nvCxnSpPr>
          <p:cNvPr id="49" name="Gerade Verbindung mit Pfeil 48"/>
          <p:cNvCxnSpPr>
            <a:stCxn id="46" idx="1"/>
            <a:endCxn id="14" idx="3"/>
          </p:cNvCxnSpPr>
          <p:nvPr/>
        </p:nvCxnSpPr>
        <p:spPr>
          <a:xfrm flipH="1" flipV="1">
            <a:off x="3765108" y="4171061"/>
            <a:ext cx="1598819" cy="651328"/>
          </a:xfrm>
          <a:prstGeom prst="straightConnector1">
            <a:avLst/>
          </a:prstGeom>
          <a:ln>
            <a:headEnd type="triangle" w="lg" len="lg"/>
            <a:tailEnd type="triangle" w="lg" len="lg"/>
          </a:ln>
        </p:spPr>
        <p:style>
          <a:lnRef idx="2">
            <a:schemeClr val="accent5">
              <a:shade val="50000"/>
            </a:schemeClr>
          </a:lnRef>
          <a:fillRef idx="1">
            <a:schemeClr val="accent5"/>
          </a:fillRef>
          <a:effectRef idx="0">
            <a:schemeClr val="accent5"/>
          </a:effectRef>
          <a:fontRef idx="minor">
            <a:schemeClr val="lt1"/>
          </a:fontRef>
        </p:style>
      </p:cxnSp>
    </p:spTree>
    <p:extLst>
      <p:ext uri="{BB962C8B-B14F-4D97-AF65-F5344CB8AC3E}">
        <p14:creationId xmlns:p14="http://schemas.microsoft.com/office/powerpoint/2010/main" val="927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2"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right)">
                                      <p:cBhvr>
                                        <p:cTn id="16" dur="500"/>
                                        <p:tgtEl>
                                          <p:spTgt spid="27"/>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par>
                                <p:cTn id="26" presetID="22" presetClass="entr" presetSubtype="1"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par>
                                <p:cTn id="29" presetID="2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2"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right)">
                                      <p:cBhvr>
                                        <p:cTn id="37" dur="500"/>
                                        <p:tgtEl>
                                          <p:spTgt spid="25"/>
                                        </p:tgtEl>
                                      </p:cBhvr>
                                    </p:animEffect>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8"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par>
                                <p:cTn id="53" presetID="22" presetClass="entr" presetSubtype="8"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par>
                                <p:cTn id="56" presetID="22" presetClass="entr" presetSubtype="1"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500"/>
                                        <p:tgtEl>
                                          <p:spTgt spid="4"/>
                                        </p:tgtEl>
                                      </p:cBhvr>
                                    </p:animEffect>
                                  </p:childTnLst>
                                </p:cTn>
                              </p:par>
                              <p:par>
                                <p:cTn id="59" presetID="22" presetClass="entr" presetSubtype="2"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right)">
                                      <p:cBhvr>
                                        <p:cTn id="61" dur="500"/>
                                        <p:tgtEl>
                                          <p:spTgt spid="36"/>
                                        </p:tgtEl>
                                      </p:cBhvr>
                                    </p:animEffect>
                                  </p:childTnLst>
                                </p:cTn>
                              </p:par>
                              <p:par>
                                <p:cTn id="62" presetID="22" presetClass="entr" presetSubtype="2"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right)">
                                      <p:cBhvr>
                                        <p:cTn id="64" dur="500"/>
                                        <p:tgtEl>
                                          <p:spTgt spid="39"/>
                                        </p:tgtEl>
                                      </p:cBhvr>
                                    </p:animEffect>
                                  </p:childTnLst>
                                </p:cTn>
                              </p:par>
                              <p:par>
                                <p:cTn id="65" presetID="22" presetClass="entr" presetSubtype="8"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par>
                                <p:cTn id="68" presetID="22" presetClass="entr" presetSubtype="8"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par>
                                <p:cTn id="71" presetID="2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down)">
                                      <p:cBhvr>
                                        <p:cTn id="73" dur="500"/>
                                        <p:tgtEl>
                                          <p:spTgt spid="43"/>
                                        </p:tgtEl>
                                      </p:cBhvr>
                                    </p:animEffect>
                                  </p:childTnLst>
                                </p:cTn>
                              </p:par>
                              <p:par>
                                <p:cTn id="74" presetID="22" presetClass="entr" presetSubtype="8"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par>
                                <p:cTn id="77" presetID="22" presetClass="entr" presetSubtype="2"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right)">
                                      <p:cBhvr>
                                        <p:cTn id="79" dur="500"/>
                                        <p:tgtEl>
                                          <p:spTgt spid="45"/>
                                        </p:tgtEl>
                                      </p:cBhvr>
                                    </p:animEffect>
                                  </p:childTnLst>
                                </p:cTn>
                              </p:par>
                              <p:par>
                                <p:cTn id="80" presetID="22" presetClass="entr" presetSubtype="1" fill="hold"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up)">
                                      <p:cBhvr>
                                        <p:cTn id="82" dur="500"/>
                                        <p:tgtEl>
                                          <p:spTgt spid="47"/>
                                        </p:tgtEl>
                                      </p:cBhvr>
                                    </p:animEffect>
                                  </p:childTnLst>
                                </p:cTn>
                              </p:par>
                              <p:par>
                                <p:cTn id="83" presetID="22" presetClass="entr" presetSubtype="2"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right)">
                                      <p:cBhvr>
                                        <p:cTn id="85" dur="500"/>
                                        <p:tgtEl>
                                          <p:spTgt spid="48"/>
                                        </p:tgtEl>
                                      </p:cBhvr>
                                    </p:animEffect>
                                  </p:childTnLst>
                                </p:cTn>
                              </p:par>
                              <p:par>
                                <p:cTn id="86" presetID="22" presetClass="entr" presetSubtype="8"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left)">
                                      <p:cBhvr>
                                        <p:cTn id="88" dur="500"/>
                                        <p:tgtEl>
                                          <p:spTgt spid="49"/>
                                        </p:tgtEl>
                                      </p:cBhvr>
                                    </p:animEffect>
                                  </p:childTnLst>
                                </p:cTn>
                              </p:par>
                              <p:par>
                                <p:cTn id="89" presetID="22" presetClass="entr" presetSubtype="8"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Herausforderungen</a:t>
            </a:r>
          </a:p>
        </p:txBody>
      </p:sp>
      <p:sp>
        <p:nvSpPr>
          <p:cNvPr id="3" name="Inhaltsplatzhalter 2"/>
          <p:cNvSpPr>
            <a:spLocks noGrp="1"/>
          </p:cNvSpPr>
          <p:nvPr>
            <p:ph idx="1"/>
          </p:nvPr>
        </p:nvSpPr>
        <p:spPr/>
        <p:txBody>
          <a:bodyPr>
            <a:normAutofit/>
          </a:bodyPr>
          <a:lstStyle/>
          <a:p>
            <a:r>
              <a:rPr lang="de-CH" sz="2000" b="1" dirty="0"/>
              <a:t>Komplexität im Netzwerk </a:t>
            </a:r>
            <a:r>
              <a:rPr lang="de-CH" sz="2000" dirty="0"/>
              <a:t>statt in der Applikation:</a:t>
            </a:r>
          </a:p>
          <a:p>
            <a:pPr lvl="1"/>
            <a:r>
              <a:rPr lang="de-CH" sz="1800" dirty="0" err="1"/>
              <a:t>Latenzen</a:t>
            </a:r>
            <a:endParaRPr lang="de-CH" sz="1800" dirty="0"/>
          </a:p>
          <a:p>
            <a:pPr lvl="1"/>
            <a:r>
              <a:rPr lang="de-CH" sz="1800" dirty="0"/>
              <a:t>Lastverteilung</a:t>
            </a:r>
          </a:p>
          <a:p>
            <a:pPr lvl="1"/>
            <a:r>
              <a:rPr lang="de-CH" sz="1800" dirty="0"/>
              <a:t>Fehlertoleranz</a:t>
            </a:r>
          </a:p>
          <a:p>
            <a:endParaRPr lang="de-CH" sz="2000" dirty="0"/>
          </a:p>
          <a:p>
            <a:r>
              <a:rPr lang="de-CH" sz="2000" dirty="0"/>
              <a:t>Schwierigeres </a:t>
            </a:r>
            <a:r>
              <a:rPr lang="de-CH" sz="2000" b="1" dirty="0"/>
              <a:t>Testen des Gesamtsystems</a:t>
            </a:r>
          </a:p>
          <a:p>
            <a:endParaRPr lang="de-CH" sz="2000" dirty="0"/>
          </a:p>
          <a:p>
            <a:r>
              <a:rPr lang="de-CH" sz="2000" dirty="0"/>
              <a:t>Verlangt </a:t>
            </a:r>
            <a:r>
              <a:rPr lang="de-CH" sz="2000" b="1" dirty="0"/>
              <a:t>Veränderung der Organisation</a:t>
            </a:r>
          </a:p>
          <a:p>
            <a:endParaRPr lang="de-CH" sz="2000" dirty="0"/>
          </a:p>
        </p:txBody>
      </p:sp>
      <p:sp>
        <p:nvSpPr>
          <p:cNvPr id="8" name="Pfeil nach links 7"/>
          <p:cNvSpPr/>
          <p:nvPr/>
        </p:nvSpPr>
        <p:spPr>
          <a:xfrm>
            <a:off x="4499956" y="4922516"/>
            <a:ext cx="3686175" cy="733663"/>
          </a:xfrm>
          <a:prstGeom prst="leftArrow">
            <a:avLst/>
          </a:prstGeom>
          <a:solidFill>
            <a:srgbClr val="BECF00"/>
          </a:solidFill>
          <a:ln w="25400" cap="flat" cmpd="sng" algn="ctr">
            <a:solidFill>
              <a:srgbClr val="BECF00">
                <a:shade val="50000"/>
              </a:srgbClr>
            </a:solidFill>
            <a:prstDash val="solid"/>
          </a:ln>
          <a:effectLst>
            <a:outerShdw blurRad="177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BECF00">
                    <a:lumMod val="50000"/>
                  </a:srgbClr>
                </a:solidFill>
                <a:effectLst/>
                <a:uLnTx/>
                <a:uFillTx/>
                <a:latin typeface="Frutiger Next Com"/>
                <a:ea typeface="+mn-ea"/>
                <a:cs typeface="+mn-cs"/>
                <a:hlinkClick r:id="rId2"/>
              </a:rPr>
              <a:t>Inverse Conway Maneuver</a:t>
            </a:r>
            <a:endParaRPr kumimoji="0" lang="de-CH" sz="1800" b="0" i="0" u="none" strike="noStrike" kern="0" cap="none" spc="0" normalizeH="0" baseline="0" noProof="0" dirty="0">
              <a:ln>
                <a:noFill/>
              </a:ln>
              <a:solidFill>
                <a:srgbClr val="BECF00">
                  <a:lumMod val="50000"/>
                </a:srgbClr>
              </a:solidFill>
              <a:effectLst/>
              <a:uLnTx/>
              <a:uFillTx/>
              <a:latin typeface="Frutiger Next Com"/>
              <a:ea typeface="+mn-ea"/>
              <a:cs typeface="+mn-cs"/>
            </a:endParaRPr>
          </a:p>
        </p:txBody>
      </p:sp>
      <p:sp>
        <p:nvSpPr>
          <p:cNvPr id="9" name="Abgerundete rechteckige Legende 8"/>
          <p:cNvSpPr/>
          <p:nvPr/>
        </p:nvSpPr>
        <p:spPr>
          <a:xfrm>
            <a:off x="8388388" y="4472103"/>
            <a:ext cx="2376264" cy="1634490"/>
          </a:xfrm>
          <a:prstGeom prst="wedgeRoundRectCallout">
            <a:avLst>
              <a:gd name="adj1" fmla="val 93326"/>
              <a:gd name="adj2" fmla="val 73311"/>
              <a:gd name="adj3" fmla="val 16667"/>
            </a:avLst>
          </a:prstGeom>
          <a:solidFill>
            <a:srgbClr val="BECF00"/>
          </a:solidFill>
          <a:ln w="25400" cap="flat" cmpd="sng" algn="ctr">
            <a:solidFill>
              <a:srgbClr val="BECF00">
                <a:shade val="50000"/>
              </a:srgbClr>
            </a:solidFill>
            <a:prstDash val="solid"/>
          </a:ln>
          <a:effectLst>
            <a:outerShdw blurRad="177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BECF00">
                    <a:lumMod val="50000"/>
                  </a:srgbClr>
                </a:solidFill>
                <a:effectLst/>
                <a:uLnTx/>
                <a:uFillTx/>
                <a:latin typeface="Frutiger Next Com"/>
                <a:ea typeface="+mn-ea"/>
                <a:cs typeface="+mn-cs"/>
                <a:hlinkClick r:id="rId3"/>
              </a:rPr>
              <a:t>Conway's Law</a:t>
            </a:r>
            <a:br>
              <a:rPr kumimoji="0" lang="en-US" sz="1800" b="0" i="0" u="none" strike="noStrike" kern="0" cap="none" spc="0" normalizeH="0" baseline="0" noProof="0" dirty="0">
                <a:ln>
                  <a:noFill/>
                </a:ln>
                <a:solidFill>
                  <a:srgbClr val="BECF00">
                    <a:lumMod val="50000"/>
                  </a:srgbClr>
                </a:solidFill>
                <a:effectLst/>
                <a:uLnTx/>
                <a:uFillTx/>
                <a:latin typeface="Frutiger Next Com"/>
                <a:ea typeface="+mn-ea"/>
                <a:cs typeface="+mn-cs"/>
              </a:rPr>
            </a:br>
            <a:r>
              <a:rPr kumimoji="0" lang="en-US" sz="1800" b="0" i="0" u="none" strike="noStrike" kern="0" cap="none" spc="0" normalizeH="0" baseline="0" noProof="0" dirty="0">
                <a:ln>
                  <a:noFill/>
                </a:ln>
                <a:solidFill>
                  <a:srgbClr val="BECF00">
                    <a:lumMod val="50000"/>
                  </a:srgbClr>
                </a:solidFill>
                <a:effectLst/>
                <a:uLnTx/>
                <a:uFillTx/>
                <a:latin typeface="Frutiger Next Com"/>
                <a:ea typeface="+mn-ea"/>
                <a:cs typeface="+mn-cs"/>
              </a:rPr>
              <a:t>The structure of a system follows the organization of the people that built it.</a:t>
            </a:r>
          </a:p>
        </p:txBody>
      </p:sp>
    </p:spTree>
    <p:extLst>
      <p:ext uri="{BB962C8B-B14F-4D97-AF65-F5344CB8AC3E}">
        <p14:creationId xmlns:p14="http://schemas.microsoft.com/office/powerpoint/2010/main" val="422434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582</Words>
  <Application>Microsoft Office PowerPoint</Application>
  <PresentationFormat>Breitbild</PresentationFormat>
  <Paragraphs>139</Paragraphs>
  <Slides>17</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Calibri Light</vt:lpstr>
      <vt:lpstr>Frutiger Next Com</vt:lpstr>
      <vt:lpstr>Wingdings</vt:lpstr>
      <vt:lpstr>Office Theme</vt:lpstr>
      <vt:lpstr>Microservices</vt:lpstr>
      <vt:lpstr>PowerPoint-Präsentation</vt:lpstr>
      <vt:lpstr>Was sind Microservices?</vt:lpstr>
      <vt:lpstr>Monolithische Frustration</vt:lpstr>
      <vt:lpstr>Modularisierungskonzept</vt:lpstr>
      <vt:lpstr>Aufteilung von Monolithen</vt:lpstr>
      <vt:lpstr>Praxisbeispiel: Mitarbeiter-Daten</vt:lpstr>
      <vt:lpstr>Warum Microservices?</vt:lpstr>
      <vt:lpstr>Herausforderungen</vt:lpstr>
      <vt:lpstr>Vorreiter: Netflix</vt:lpstr>
      <vt:lpstr>Warum ist Netflix spannend?</vt:lpstr>
      <vt:lpstr>Netflix Architektur</vt:lpstr>
      <vt:lpstr>Zusammenfassung</vt:lpstr>
      <vt:lpstr> Monolith                    vs.              Microservices</vt:lpstr>
      <vt:lpstr>Structure follows Organization</vt:lpstr>
      <vt:lpstr>Microservices JA. Aber konkret...?</vt:lpstr>
      <vt:lpstr>Quellen</vt:lpstr>
    </vt:vector>
  </TitlesOfParts>
  <Company>Raiffeisen Schweiz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Microservices</dc:title>
  <dc:creator>Jonas Rüttimann</dc:creator>
  <cp:lastModifiedBy>Laurent Steurer</cp:lastModifiedBy>
  <cp:revision>13</cp:revision>
  <dcterms:created xsi:type="dcterms:W3CDTF">2017-10-09T05:40:25Z</dcterms:created>
  <dcterms:modified xsi:type="dcterms:W3CDTF">2017-11-12T14:02:19Z</dcterms:modified>
</cp:coreProperties>
</file>