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5"/>
  </p:notesMasterIdLst>
  <p:sldIdLst>
    <p:sldId id="256" r:id="rId2"/>
    <p:sldId id="257" r:id="rId3"/>
    <p:sldId id="269" r:id="rId4"/>
    <p:sldId id="260" r:id="rId5"/>
    <p:sldId id="261" r:id="rId6"/>
    <p:sldId id="259" r:id="rId7"/>
    <p:sldId id="267" r:id="rId8"/>
    <p:sldId id="265" r:id="rId9"/>
    <p:sldId id="262" r:id="rId10"/>
    <p:sldId id="266" r:id="rId11"/>
    <p:sldId id="264" r:id="rId12"/>
    <p:sldId id="268" r:id="rId13"/>
    <p:sldId id="25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2" d="100"/>
          <a:sy n="112" d="100"/>
        </p:scale>
        <p:origin x="15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62D7-A91D-4EAC-B4E0-DDFFC8E2BE75}" type="datetimeFigureOut">
              <a:rPr lang="de-CH" smtClean="0"/>
              <a:t>11.12.2015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25B0E-9DDE-4CCE-829E-6202FE23177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675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C++ </a:t>
            </a:r>
            <a:r>
              <a:rPr lang="de-CH" dirty="0" err="1" smtClean="0"/>
              <a:t>Build</a:t>
            </a:r>
            <a:r>
              <a:rPr lang="de-CH" dirty="0" smtClean="0"/>
              <a:t> KIS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25B0E-9DDE-4CCE-829E-6202FE231771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464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Portabel: Läuft auf </a:t>
            </a:r>
            <a:r>
              <a:rPr lang="de-CH" dirty="0" err="1" smtClean="0"/>
              <a:t>developer</a:t>
            </a:r>
            <a:r>
              <a:rPr lang="de-CH" dirty="0" smtClean="0"/>
              <a:t> </a:t>
            </a:r>
            <a:r>
              <a:rPr lang="de-CH" dirty="0" err="1" smtClean="0"/>
              <a:t>workstation</a:t>
            </a:r>
            <a:r>
              <a:rPr lang="de-CH" baseline="0" dirty="0" smtClean="0"/>
              <a:t> + CI-Server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25B0E-9DDE-4CCE-829E-6202FE231771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810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5FAC26-3E16-44F2-AB84-C5F15F19128D}" type="datetime1">
              <a:rPr lang="de-CH" smtClean="0"/>
              <a:t>11.12.2015</a:t>
            </a:fld>
            <a:endParaRPr lang="de-CH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8BC4-418D-4061-B65E-D7E2EB63CFCD}" type="datetime1">
              <a:rPr lang="de-CH" smtClean="0"/>
              <a:t>11.12.2015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9101-6299-454E-AB06-F87C148F7A98}" type="datetime1">
              <a:rPr lang="de-CH" smtClean="0"/>
              <a:t>11.12.2015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99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224376" cy="365125"/>
          </a:xfrm>
        </p:spPr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9CB4-5BD6-4C62-B9C5-D7A76CB53595}" type="datetime1">
              <a:rPr lang="de-CH" smtClean="0"/>
              <a:t>11.12.2015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4832-4AA5-4BDB-BE03-91812B8C5799}" type="datetime1">
              <a:rPr lang="de-CH" smtClean="0"/>
              <a:t>11.12.2015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224376" cy="365125"/>
          </a:xfrm>
        </p:spPr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F0BC-408C-44D1-B6B3-30D973F56C54}" type="datetime1">
              <a:rPr lang="de-CH" smtClean="0"/>
              <a:t>11.12.2015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FD55-E6C3-4EB1-A027-90C3585547FA}" type="datetime1">
              <a:rPr lang="de-CH" smtClean="0"/>
              <a:t>11.12.2015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CB4136-49E9-4E90-BDDC-E614D9F87067}" type="datetime1">
              <a:rPr lang="de-CH" smtClean="0"/>
              <a:t>11.12.2015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BDCE59-34E5-432F-92EF-7BA86E29AA9C}" type="datetime1">
              <a:rPr lang="de-CH" smtClean="0"/>
              <a:t>11.12.2015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71637E-F41F-424A-A5F6-D9395FCD5AC3}" type="datetime1">
              <a:rPr lang="de-CH" smtClean="0"/>
              <a:t>11.12.2015</a:t>
            </a:fld>
            <a:endParaRPr lang="de-CH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A69E6D-2BEA-4152-86C2-ED83AA404326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natype.org/nexus/2015/03/20/free-continuous-integration-platform-at-a-glance/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3rGdmoTjDc" TargetMode="External"/><Relationship Id="rId2" Type="http://schemas.openxmlformats.org/officeDocument/2006/relationships/hyperlink" Target="https://www.youtube.com/watch?v=Mpsn3WaI_4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fowler.com/articles/continuousIntegration.html" TargetMode="External"/><Relationship Id="rId2" Type="http://schemas.openxmlformats.org/officeDocument/2006/relationships/hyperlink" Target="http://heise.de/-8889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q.com/research/ci-serv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is-ci.org/" TargetMode="External"/><Relationship Id="rId2" Type="http://schemas.openxmlformats.org/officeDocument/2006/relationships/hyperlink" Target="http://www.martinfowler.com/articles/continuousIntegrat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hyperlink" Target="http://blog.jki.net/news/niweek-2012-fire-and-forget-bulletproof-builds-using-continuous-integration-with-labview-video-slides-now-available/" TargetMode="Externa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jpe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Infopoint, 09.12.2015, Jörg </a:t>
            </a:r>
            <a:r>
              <a:rPr lang="de-CH" dirty="0" err="1" smtClean="0"/>
              <a:t>Wüthrich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010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Zusätzlich zu CI</a:t>
            </a:r>
          </a:p>
          <a:p>
            <a:pPr lvl="1"/>
            <a:r>
              <a:rPr lang="de-CH" dirty="0" err="1" smtClean="0"/>
              <a:t>Tagging</a:t>
            </a:r>
            <a:r>
              <a:rPr lang="de-CH" dirty="0" smtClean="0"/>
              <a:t> des Source-Code im VCS</a:t>
            </a:r>
          </a:p>
          <a:p>
            <a:pPr lvl="1"/>
            <a:r>
              <a:rPr lang="de-CH" dirty="0" err="1" smtClean="0"/>
              <a:t>Deployment</a:t>
            </a:r>
            <a:r>
              <a:rPr lang="de-CH" dirty="0" smtClean="0"/>
              <a:t> auf </a:t>
            </a:r>
            <a:r>
              <a:rPr lang="de-CH" dirty="0" err="1" smtClean="0"/>
              <a:t>Zielplatform</a:t>
            </a:r>
            <a:r>
              <a:rPr lang="de-CH" dirty="0" smtClean="0"/>
              <a:t> bei erfolgreichem </a:t>
            </a:r>
            <a:r>
              <a:rPr lang="de-CH" dirty="0" err="1" smtClean="0"/>
              <a:t>Build</a:t>
            </a:r>
            <a:endParaRPr lang="de-CH" dirty="0" smtClean="0"/>
          </a:p>
          <a:p>
            <a:pPr lvl="1"/>
            <a:endParaRPr lang="de-CH" dirty="0"/>
          </a:p>
          <a:p>
            <a:pPr>
              <a:buFont typeface="Symbol"/>
              <a:buChar char="Þ"/>
            </a:pPr>
            <a:r>
              <a:rPr lang="de-CH" dirty="0" smtClean="0"/>
              <a:t> Vorbereitung für manuelle Tests</a:t>
            </a:r>
          </a:p>
          <a:p>
            <a:pPr>
              <a:buFont typeface="Symbol"/>
              <a:buChar char="Þ"/>
            </a:pPr>
            <a:r>
              <a:rPr lang="de-CH" dirty="0" smtClean="0"/>
              <a:t> Ermöglicht automatisierte GUI-Tests</a:t>
            </a:r>
          </a:p>
          <a:p>
            <a:pPr lvl="1"/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10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Deployment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660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11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Deployment</a:t>
            </a:r>
            <a:endParaRPr lang="de-CH" dirty="0"/>
          </a:p>
        </p:txBody>
      </p:sp>
      <p:pic>
        <p:nvPicPr>
          <p:cNvPr id="5122" name="Picture 2" descr="http://4.bp.blogspot.com/-rMGUTn5YCzE/UTCoVMWfs_I/AAAAAAAAHQg/Hh-8BcjOnqY/s1600/C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004699"/>
            <a:ext cx="7704856" cy="587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607259" y="6141624"/>
            <a:ext cx="1317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50" dirty="0"/>
              <a:t>v</a:t>
            </a:r>
            <a:r>
              <a:rPr lang="de-CH" sz="1050" dirty="0" smtClean="0"/>
              <a:t>on </a:t>
            </a:r>
            <a:r>
              <a:rPr lang="de-CH" sz="1050" dirty="0" smtClean="0">
                <a:hlinkClick r:id="rId3"/>
              </a:rPr>
              <a:t>sonatype.org</a:t>
            </a:r>
            <a:endParaRPr lang="de-CH" sz="1050" dirty="0"/>
          </a:p>
        </p:txBody>
      </p:sp>
    </p:spTree>
    <p:extLst>
      <p:ext uri="{BB962C8B-B14F-4D97-AF65-F5344CB8AC3E}">
        <p14:creationId xmlns:p14="http://schemas.microsoft.com/office/powerpoint/2010/main" val="6177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Zusätzlich zu </a:t>
            </a:r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Deployment</a:t>
            </a:r>
            <a:endParaRPr lang="de-CH" dirty="0" smtClean="0"/>
          </a:p>
          <a:p>
            <a:pPr lvl="1"/>
            <a:r>
              <a:rPr lang="de-CH" i="1" dirty="0" smtClean="0"/>
              <a:t>Vollautomatisierte</a:t>
            </a:r>
            <a:r>
              <a:rPr lang="de-CH" dirty="0" smtClean="0"/>
              <a:t> produktive Auslieferung des Produkts</a:t>
            </a:r>
          </a:p>
          <a:p>
            <a:pPr lvl="1"/>
            <a:endParaRPr lang="de-CH" dirty="0"/>
          </a:p>
          <a:p>
            <a:pPr lvl="1"/>
            <a:endParaRPr lang="de-CH" dirty="0" smtClean="0"/>
          </a:p>
          <a:p>
            <a:pPr marL="594360" indent="-457200">
              <a:buSzPct val="80000"/>
              <a:buFont typeface="Symbol"/>
              <a:buChar char="Þ"/>
            </a:pPr>
            <a:r>
              <a:rPr lang="de-CH" dirty="0" smtClean="0"/>
              <a:t>Agile Entwicklung</a:t>
            </a:r>
          </a:p>
          <a:p>
            <a:pPr marL="850392" lvl="1" indent="-457200">
              <a:buSzPct val="80000"/>
              <a:buFont typeface="Symbol"/>
              <a:buChar char="Þ"/>
            </a:pPr>
            <a:r>
              <a:rPr lang="de-CH" dirty="0" err="1" smtClean="0">
                <a:hlinkClick r:id="rId2"/>
              </a:rPr>
              <a:t>Spotify</a:t>
            </a:r>
            <a:r>
              <a:rPr lang="de-CH" dirty="0" smtClean="0">
                <a:hlinkClick r:id="rId2"/>
              </a:rPr>
              <a:t> Engineering Culture Part 1</a:t>
            </a:r>
            <a:endParaRPr lang="de-CH" dirty="0" smtClean="0"/>
          </a:p>
          <a:p>
            <a:pPr marL="850392" lvl="1" indent="-457200">
              <a:buSzPct val="80000"/>
              <a:buFont typeface="Symbol"/>
              <a:buChar char="Þ"/>
            </a:pPr>
            <a:r>
              <a:rPr lang="de-CH" dirty="0" err="1" smtClean="0">
                <a:hlinkClick r:id="rId3"/>
              </a:rPr>
              <a:t>Spotify</a:t>
            </a:r>
            <a:r>
              <a:rPr lang="de-CH" dirty="0" smtClean="0">
                <a:hlinkClick r:id="rId3"/>
              </a:rPr>
              <a:t> Engineering Culture Part 2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12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Delivery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5202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Heise-Artikel: </a:t>
            </a:r>
            <a:r>
              <a:rPr lang="de-CH" sz="2000" dirty="0">
                <a:hlinkClick r:id="rId2"/>
              </a:rPr>
              <a:t>http://heise.de/-</a:t>
            </a:r>
            <a:r>
              <a:rPr lang="de-CH" sz="2000" dirty="0" smtClean="0">
                <a:hlinkClick r:id="rId2"/>
              </a:rPr>
              <a:t>888901</a:t>
            </a:r>
            <a:endParaRPr lang="de-CH" sz="2000" dirty="0" smtClean="0"/>
          </a:p>
          <a:p>
            <a:r>
              <a:rPr lang="de-CH" dirty="0"/>
              <a:t>Martin Fowler: </a:t>
            </a:r>
            <a:r>
              <a:rPr lang="de-CH" sz="1200" dirty="0">
                <a:hlinkClick r:id="rId3"/>
              </a:rPr>
              <a:t>http://</a:t>
            </a:r>
            <a:r>
              <a:rPr lang="de-CH" sz="1200" dirty="0" smtClean="0">
                <a:hlinkClick r:id="rId3"/>
              </a:rPr>
              <a:t>www.martinfowler.com/articles/continuousIntegration.html</a:t>
            </a:r>
            <a:endParaRPr lang="de-CH" sz="1800" dirty="0" smtClean="0"/>
          </a:p>
          <a:p>
            <a:r>
              <a:rPr lang="de-CH" dirty="0" smtClean="0"/>
              <a:t>CI-Server</a:t>
            </a:r>
            <a:r>
              <a:rPr lang="de-CH" dirty="0"/>
              <a:t>: </a:t>
            </a:r>
            <a:r>
              <a:rPr lang="de-CH" sz="2000" dirty="0">
                <a:hlinkClick r:id="rId4"/>
              </a:rPr>
              <a:t>http://</a:t>
            </a:r>
            <a:r>
              <a:rPr lang="de-CH" sz="2000" dirty="0" smtClean="0">
                <a:hlinkClick r:id="rId4"/>
              </a:rPr>
              <a:t>www.infoq.com/research/ci-server</a:t>
            </a:r>
            <a:endParaRPr lang="de-CH" sz="2000" dirty="0" smtClean="0"/>
          </a:p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13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Links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68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Definition</a:t>
            </a:r>
          </a:p>
          <a:p>
            <a:r>
              <a:rPr lang="de-CH" dirty="0" smtClean="0"/>
              <a:t>Motivation</a:t>
            </a:r>
          </a:p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</a:p>
          <a:p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Deployment</a:t>
            </a:r>
            <a:endParaRPr lang="de-CH" dirty="0" smtClean="0"/>
          </a:p>
          <a:p>
            <a:r>
              <a:rPr lang="de-CH" dirty="0" err="1" smtClean="0"/>
              <a:t>Continuous</a:t>
            </a:r>
            <a:r>
              <a:rPr lang="de-CH" dirty="0" smtClean="0"/>
              <a:t> </a:t>
            </a:r>
            <a:r>
              <a:rPr lang="de-CH" dirty="0" err="1" smtClean="0"/>
              <a:t>Delivery</a:t>
            </a:r>
            <a:endParaRPr lang="de-CH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2</a:t>
            </a:fld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Inhalt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041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193296"/>
            <a:ext cx="8229600" cy="3747872"/>
          </a:xfrm>
        </p:spPr>
        <p:txBody>
          <a:bodyPr>
            <a:normAutofit/>
          </a:bodyPr>
          <a:lstStyle/>
          <a:p>
            <a:r>
              <a:rPr lang="en-US" i="1" dirty="0"/>
              <a:t>Continuous Integration is a software development practice where members of a team integrate their work frequently, usually each person integrates at least daily - leading to multiple integrations per day. Each integration is verified by an automated build (including test) to detect integration errors as quickly as possible</a:t>
            </a:r>
            <a:r>
              <a:rPr lang="en-US" i="1" dirty="0" smtClean="0"/>
              <a:t>.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3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Definition</a:t>
            </a:r>
            <a:endParaRPr lang="de-CH" dirty="0"/>
          </a:p>
        </p:txBody>
      </p:sp>
      <p:sp>
        <p:nvSpPr>
          <p:cNvPr id="6" name="Textfeld 5"/>
          <p:cNvSpPr txBox="1"/>
          <p:nvPr/>
        </p:nvSpPr>
        <p:spPr>
          <a:xfrm>
            <a:off x="6876256" y="4437112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hlinkClick r:id="rId2"/>
              </a:rPr>
              <a:t>Martin Fowler</a:t>
            </a:r>
            <a:endParaRPr lang="de-CH" dirty="0"/>
          </a:p>
        </p:txBody>
      </p:sp>
      <p:sp>
        <p:nvSpPr>
          <p:cNvPr id="8" name="Rechteck 7"/>
          <p:cNvSpPr/>
          <p:nvPr/>
        </p:nvSpPr>
        <p:spPr>
          <a:xfrm>
            <a:off x="6152331" y="5733256"/>
            <a:ext cx="2662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 smtClean="0">
                <a:hlinkClick r:id="rId3"/>
              </a:rPr>
              <a:t>https://travis-ci.org/</a:t>
            </a:r>
            <a:endParaRPr lang="de-CH" dirty="0"/>
          </a:p>
        </p:txBody>
      </p:sp>
      <p:sp>
        <p:nvSpPr>
          <p:cNvPr id="9" name="Inhaltsplatzhalter 1"/>
          <p:cNvSpPr txBox="1">
            <a:spLocks/>
          </p:cNvSpPr>
          <p:nvPr/>
        </p:nvSpPr>
        <p:spPr>
          <a:xfrm>
            <a:off x="467544" y="5157192"/>
            <a:ext cx="8410128" cy="5240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i="1" dirty="0" smtClean="0"/>
              <a:t>Test and Deploy with Confidence</a:t>
            </a:r>
          </a:p>
        </p:txBody>
      </p:sp>
    </p:spTree>
    <p:extLst>
      <p:ext uri="{BB962C8B-B14F-4D97-AF65-F5344CB8AC3E}">
        <p14:creationId xmlns:p14="http://schemas.microsoft.com/office/powerpoint/2010/main" val="283770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Infopoint, </a:t>
            </a:r>
            <a:r>
              <a:rPr lang="de-CH" dirty="0" err="1" smtClean="0"/>
              <a:t>Continuous</a:t>
            </a:r>
            <a:r>
              <a:rPr lang="de-CH" dirty="0" smtClean="0"/>
              <a:t> Integration, 09.12.2015, Jörg </a:t>
            </a:r>
            <a:r>
              <a:rPr lang="de-CH" dirty="0" err="1" smtClean="0"/>
              <a:t>Wüthrich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4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Motivation</a:t>
            </a:r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Builds</a:t>
            </a:r>
            <a:r>
              <a:rPr lang="de-CH" dirty="0" smtClean="0"/>
              <a:t> sollten einfach auszuführen sein</a:t>
            </a: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987631"/>
            <a:ext cx="376237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de-CH" sz="2700" dirty="0" smtClean="0"/>
              <a:t>Zentraler VCS Server</a:t>
            </a:r>
            <a:endParaRPr lang="de-CH" sz="2700" dirty="0"/>
          </a:p>
          <a:p>
            <a:r>
              <a:rPr lang="de-CH" dirty="0" smtClean="0"/>
              <a:t>Automatisierbarkeit</a:t>
            </a:r>
          </a:p>
          <a:p>
            <a:pPr lvl="1"/>
            <a:r>
              <a:rPr lang="de-CH" dirty="0" err="1" smtClean="0"/>
              <a:t>Build</a:t>
            </a:r>
            <a:r>
              <a:rPr lang="de-CH" dirty="0" smtClean="0"/>
              <a:t>-Skript</a:t>
            </a:r>
          </a:p>
          <a:p>
            <a:pPr lvl="1"/>
            <a:r>
              <a:rPr lang="de-CH" dirty="0" smtClean="0"/>
              <a:t>Möglichst portabel</a:t>
            </a:r>
          </a:p>
          <a:p>
            <a:pPr lvl="1"/>
            <a:r>
              <a:rPr lang="de-CH" dirty="0" err="1" smtClean="0"/>
              <a:t>Dependency</a:t>
            </a:r>
            <a:r>
              <a:rPr lang="de-CH" dirty="0" smtClean="0"/>
              <a:t> Management!</a:t>
            </a:r>
          </a:p>
          <a:p>
            <a:r>
              <a:rPr lang="de-CH" dirty="0" smtClean="0"/>
              <a:t>Zentraler </a:t>
            </a:r>
            <a:r>
              <a:rPr lang="de-CH" dirty="0" err="1" smtClean="0"/>
              <a:t>Build</a:t>
            </a:r>
            <a:r>
              <a:rPr lang="de-CH" dirty="0" smtClean="0"/>
              <a:t>-Server</a:t>
            </a:r>
          </a:p>
          <a:p>
            <a:r>
              <a:rPr lang="de-CH" dirty="0" smtClean="0"/>
              <a:t>Regelmässige </a:t>
            </a:r>
            <a:r>
              <a:rPr lang="de-CH" dirty="0" err="1" smtClean="0"/>
              <a:t>Commits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Infopoint, </a:t>
            </a:r>
            <a:r>
              <a:rPr lang="de-CH" dirty="0" err="1" smtClean="0"/>
              <a:t>Continuous</a:t>
            </a:r>
            <a:r>
              <a:rPr lang="de-CH" dirty="0" smtClean="0"/>
              <a:t> Integration, 09.12.2015, Jörg </a:t>
            </a:r>
            <a:r>
              <a:rPr lang="de-CH" dirty="0" err="1" smtClean="0"/>
              <a:t>Wüthrich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5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Voraussetzungen</a:t>
            </a:r>
            <a:endParaRPr lang="de-CH" dirty="0"/>
          </a:p>
        </p:txBody>
      </p:sp>
      <p:pic>
        <p:nvPicPr>
          <p:cNvPr id="4098" name="Picture 2" descr="http://maven.apache.org/images/maven-logo-black-on-wh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4065" y="3766567"/>
            <a:ext cx="323850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1895" y="5157192"/>
            <a:ext cx="3657615" cy="80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 descr="http://ant.apache.org/manual/images/ant_logo_larg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388" y="4585718"/>
            <a:ext cx="18097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http://ant.apache.org/ivy/images/ivy-lierre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6762" y="4614028"/>
            <a:ext cx="81915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066570" y="4711240"/>
            <a:ext cx="511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+</a:t>
            </a:r>
            <a:endParaRPr lang="de-CH" sz="3200" b="1" dirty="0"/>
          </a:p>
        </p:txBody>
      </p:sp>
      <p:pic>
        <p:nvPicPr>
          <p:cNvPr id="4128" name="Picture 32" descr="D:\temp\gulp-2x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704" y="548680"/>
            <a:ext cx="807762" cy="180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33" name="Picture 3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6953" y="647700"/>
            <a:ext cx="12096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5" name="Picture 39" descr="http://bower.io/img/bower-logo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9702" y="1329453"/>
            <a:ext cx="1024179" cy="90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feld 20"/>
          <p:cNvSpPr txBox="1"/>
          <p:nvPr/>
        </p:nvSpPr>
        <p:spPr>
          <a:xfrm>
            <a:off x="7944273" y="2170849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 smtClean="0"/>
              <a:t>bower</a:t>
            </a:r>
            <a:endParaRPr lang="de-CH" dirty="0"/>
          </a:p>
        </p:txBody>
      </p:sp>
      <p:sp>
        <p:nvSpPr>
          <p:cNvPr id="30" name="Textfeld 29"/>
          <p:cNvSpPr txBox="1"/>
          <p:nvPr/>
        </p:nvSpPr>
        <p:spPr>
          <a:xfrm>
            <a:off x="7157831" y="996776"/>
            <a:ext cx="511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 smtClean="0"/>
              <a:t>+</a:t>
            </a:r>
            <a:endParaRPr lang="de-CH" sz="3200" b="1" dirty="0"/>
          </a:p>
        </p:txBody>
      </p:sp>
    </p:spTree>
    <p:extLst>
      <p:ext uri="{BB962C8B-B14F-4D97-AF65-F5344CB8AC3E}">
        <p14:creationId xmlns:p14="http://schemas.microsoft.com/office/powerpoint/2010/main" val="1145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Highlevel</a:t>
            </a:r>
            <a:r>
              <a:rPr lang="de-CH" dirty="0" smtClean="0"/>
              <a:t> Sicht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6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  <a:endParaRPr lang="de-CH" dirty="0"/>
          </a:p>
        </p:txBody>
      </p:sp>
      <p:pic>
        <p:nvPicPr>
          <p:cNvPr id="1026" name="Picture 2" descr="http://blog.jki.net/wp-content/uploads/2012/09/jki-continuous-integration-graphic-0918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2636912"/>
            <a:ext cx="344805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130569" y="6216406"/>
            <a:ext cx="11560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/>
              <a:t>v</a:t>
            </a:r>
            <a:r>
              <a:rPr lang="de-CH" sz="1000" dirty="0" smtClean="0"/>
              <a:t>on </a:t>
            </a:r>
            <a:r>
              <a:rPr lang="de-CH" sz="1000" dirty="0" smtClean="0">
                <a:hlinkClick r:id="rId3"/>
              </a:rPr>
              <a:t>blog.jki.net</a:t>
            </a:r>
            <a:endParaRPr lang="de-CH" sz="1000" dirty="0"/>
          </a:p>
        </p:txBody>
      </p:sp>
      <p:pic>
        <p:nvPicPr>
          <p:cNvPr id="1032" name="Picture 8" descr="http://jenkins-ci.org/sites/default/files/images/headsho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2852936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temp\travis-mascot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424" y="3933056"/>
            <a:ext cx="1152128" cy="114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7380312" y="2636912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Jenkins</a:t>
            </a:r>
            <a:endParaRPr lang="de-CH" dirty="0"/>
          </a:p>
        </p:txBody>
      </p:sp>
      <p:sp>
        <p:nvSpPr>
          <p:cNvPr id="15" name="Textfeld 14"/>
          <p:cNvSpPr txBox="1"/>
          <p:nvPr/>
        </p:nvSpPr>
        <p:spPr>
          <a:xfrm>
            <a:off x="8081075" y="3601849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Travis</a:t>
            </a:r>
            <a:endParaRPr lang="de-CH" dirty="0"/>
          </a:p>
        </p:txBody>
      </p:sp>
      <p:pic>
        <p:nvPicPr>
          <p:cNvPr id="1041" name="Picture 17" descr="http://cdn2.hubspot.net/hub/31701/file-698889521-png/images/tfs_logo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376" y="5554324"/>
            <a:ext cx="1506078" cy="41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3861048"/>
            <a:ext cx="14097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ome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427505"/>
            <a:ext cx="1409700" cy="33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op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8587" y="1196752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211960" y="161950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CVS</a:t>
            </a:r>
            <a:endParaRPr lang="de-CH" dirty="0"/>
          </a:p>
        </p:txBody>
      </p:sp>
      <p:pic>
        <p:nvPicPr>
          <p:cNvPr id="9" name="Picture 8" descr="[S]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6903" y="1700808"/>
            <a:ext cx="508223" cy="50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3296334" y="2156493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Subversion</a:t>
            </a:r>
            <a:endParaRPr lang="de-CH" dirty="0"/>
          </a:p>
        </p:txBody>
      </p:sp>
      <p:pic>
        <p:nvPicPr>
          <p:cNvPr id="1034" name="Picture 10" descr="Git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0862" y="1895939"/>
            <a:ext cx="10477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0674" y="1196752"/>
            <a:ext cx="9239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360" y="1626576"/>
            <a:ext cx="1268554" cy="355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ckige Klammer links/rechts 11"/>
          <p:cNvSpPr/>
          <p:nvPr/>
        </p:nvSpPr>
        <p:spPr>
          <a:xfrm>
            <a:off x="5868144" y="1196752"/>
            <a:ext cx="1512168" cy="792088"/>
          </a:xfrm>
          <a:prstGeom prst="bracketPair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4" name="Gerade Verbindung 13"/>
          <p:cNvCxnSpPr/>
          <p:nvPr/>
        </p:nvCxnSpPr>
        <p:spPr>
          <a:xfrm flipH="1" flipV="1">
            <a:off x="1187624" y="1981771"/>
            <a:ext cx="2232248" cy="13283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5708612" y="1619508"/>
            <a:ext cx="2652347" cy="16906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708612" y="5554324"/>
            <a:ext cx="1326173" cy="8990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H="1">
            <a:off x="2051720" y="5445224"/>
            <a:ext cx="1244614" cy="7711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95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8" grpId="0"/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7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  <a:endParaRPr lang="de-C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088324"/>
            <a:ext cx="7137865" cy="576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5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Best </a:t>
            </a:r>
            <a:r>
              <a:rPr lang="de-CH" dirty="0" err="1" smtClean="0"/>
              <a:t>practises</a:t>
            </a:r>
            <a:endParaRPr lang="de-CH" dirty="0" smtClean="0"/>
          </a:p>
          <a:p>
            <a:pPr lvl="1"/>
            <a:r>
              <a:rPr lang="de-CH" dirty="0" smtClean="0"/>
              <a:t>Läuft nach jedem Commit</a:t>
            </a:r>
          </a:p>
          <a:p>
            <a:pPr lvl="1"/>
            <a:r>
              <a:rPr lang="de-CH" dirty="0" smtClean="0"/>
              <a:t>Regelmässige </a:t>
            </a:r>
            <a:r>
              <a:rPr lang="de-CH" dirty="0" err="1" smtClean="0"/>
              <a:t>commits</a:t>
            </a:r>
            <a:r>
              <a:rPr lang="de-CH" dirty="0" smtClean="0"/>
              <a:t> auf die «</a:t>
            </a:r>
            <a:r>
              <a:rPr lang="de-CH" dirty="0" err="1" smtClean="0"/>
              <a:t>Mainline</a:t>
            </a:r>
            <a:r>
              <a:rPr lang="de-CH" dirty="0" smtClean="0"/>
              <a:t>»</a:t>
            </a:r>
          </a:p>
          <a:p>
            <a:pPr lvl="1"/>
            <a:r>
              <a:rPr lang="de-CH" dirty="0" err="1"/>
              <a:t>Build</a:t>
            </a:r>
            <a:r>
              <a:rPr lang="de-CH" dirty="0"/>
              <a:t> testet sich selbst</a:t>
            </a:r>
          </a:p>
          <a:p>
            <a:pPr lvl="1"/>
            <a:r>
              <a:rPr lang="de-CH" dirty="0" smtClean="0"/>
              <a:t>Automatische Benachrichtigung bei Fehlern</a:t>
            </a:r>
          </a:p>
          <a:p>
            <a:pPr lvl="1"/>
            <a:r>
              <a:rPr lang="de-CH" dirty="0"/>
              <a:t>Behebung von </a:t>
            </a:r>
            <a:r>
              <a:rPr lang="de-CH" dirty="0" err="1"/>
              <a:t>Build</a:t>
            </a:r>
            <a:r>
              <a:rPr lang="de-CH" dirty="0"/>
              <a:t>-Fehlern hat höchste Priorität</a:t>
            </a:r>
          </a:p>
          <a:p>
            <a:pPr lvl="1"/>
            <a:r>
              <a:rPr lang="de-CH" dirty="0" smtClean="0"/>
              <a:t>Einfache Verfügbarkeit der </a:t>
            </a:r>
            <a:r>
              <a:rPr lang="de-CH" dirty="0" err="1" smtClean="0"/>
              <a:t>Buildresultate</a:t>
            </a:r>
            <a:endParaRPr lang="de-CH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8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340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Mögliche Probleme</a:t>
            </a:r>
          </a:p>
          <a:p>
            <a:pPr lvl="1"/>
            <a:r>
              <a:rPr lang="de-CH" dirty="0" smtClean="0"/>
              <a:t>Instabile </a:t>
            </a:r>
            <a:r>
              <a:rPr lang="de-CH" dirty="0" err="1" smtClean="0"/>
              <a:t>Builds</a:t>
            </a:r>
            <a:r>
              <a:rPr lang="de-CH" dirty="0" smtClean="0"/>
              <a:t> (transitive Abhängigkeiten)</a:t>
            </a:r>
          </a:p>
          <a:p>
            <a:pPr lvl="1"/>
            <a:r>
              <a:rPr lang="de-CH" dirty="0" err="1" smtClean="0"/>
              <a:t>Build</a:t>
            </a:r>
            <a:r>
              <a:rPr lang="de-CH" dirty="0" smtClean="0"/>
              <a:t>-Durchlaufzeit</a:t>
            </a:r>
          </a:p>
          <a:p>
            <a:pPr lvl="1"/>
            <a:r>
              <a:rPr lang="de-CH" dirty="0" err="1" smtClean="0"/>
              <a:t>Build</a:t>
            </a:r>
            <a:r>
              <a:rPr lang="de-CH" dirty="0" smtClean="0"/>
              <a:t>-Resultate nicht für jeden verfügbar</a:t>
            </a:r>
          </a:p>
          <a:p>
            <a:pPr lvl="1"/>
            <a:r>
              <a:rPr lang="de-CH" dirty="0" smtClean="0"/>
              <a:t>Schmalbrüstiger </a:t>
            </a:r>
            <a:r>
              <a:rPr lang="de-CH" dirty="0" err="1" smtClean="0"/>
              <a:t>Build</a:t>
            </a:r>
            <a:r>
              <a:rPr lang="de-CH" dirty="0" smtClean="0"/>
              <a:t>-Server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Infopoint, Continuous Integration, 09.12.2015, Jörg Wüthrich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69E6D-2BEA-4152-86C2-ED83AA404326}" type="slidenum">
              <a:rPr lang="de-CH" smtClean="0"/>
              <a:t>9</a:t>
            </a:fld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Continuous</a:t>
            </a:r>
            <a:r>
              <a:rPr lang="de-CH" dirty="0" smtClean="0"/>
              <a:t> Integration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452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374</Words>
  <Application>Microsoft Office PowerPoint</Application>
  <PresentationFormat>Bildschirmpräsentation (4:3)</PresentationFormat>
  <Paragraphs>97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Calibri</vt:lpstr>
      <vt:lpstr>Lucida Sans Unicode</vt:lpstr>
      <vt:lpstr>Symbol</vt:lpstr>
      <vt:lpstr>Verdana</vt:lpstr>
      <vt:lpstr>Wingdings 2</vt:lpstr>
      <vt:lpstr>Wingdings 3</vt:lpstr>
      <vt:lpstr>Deimos</vt:lpstr>
      <vt:lpstr>Continuous Integration</vt:lpstr>
      <vt:lpstr>Inhalt</vt:lpstr>
      <vt:lpstr>Definition</vt:lpstr>
      <vt:lpstr>Motivation</vt:lpstr>
      <vt:lpstr>Voraussetzungen</vt:lpstr>
      <vt:lpstr>Continuous Integration</vt:lpstr>
      <vt:lpstr>Continuous Integration</vt:lpstr>
      <vt:lpstr>Continuous Integration</vt:lpstr>
      <vt:lpstr>Continuous Integration</vt:lpstr>
      <vt:lpstr>Continuous Deployment</vt:lpstr>
      <vt:lpstr>Continuous Deployment</vt:lpstr>
      <vt:lpstr>Continuous Delivery</vt:lpstr>
      <vt:lpstr>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Integration</dc:title>
  <dc:creator>joerg2</dc:creator>
  <cp:lastModifiedBy>Laurent</cp:lastModifiedBy>
  <cp:revision>161</cp:revision>
  <dcterms:created xsi:type="dcterms:W3CDTF">2015-12-05T08:54:41Z</dcterms:created>
  <dcterms:modified xsi:type="dcterms:W3CDTF">2015-12-11T20:12:31Z</dcterms:modified>
</cp:coreProperties>
</file>